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48" r:id="rId1"/>
  </p:sldMasterIdLst>
  <p:notesMasterIdLst>
    <p:notesMasterId r:id="rId35"/>
  </p:notesMasterIdLst>
  <p:sldIdLst>
    <p:sldId id="270" r:id="rId2"/>
    <p:sldId id="271" r:id="rId3"/>
    <p:sldId id="296" r:id="rId4"/>
    <p:sldId id="297" r:id="rId5"/>
    <p:sldId id="298" r:id="rId6"/>
    <p:sldId id="293" r:id="rId7"/>
    <p:sldId id="305" r:id="rId8"/>
    <p:sldId id="311" r:id="rId9"/>
    <p:sldId id="291" r:id="rId10"/>
    <p:sldId id="306" r:id="rId11"/>
    <p:sldId id="307" r:id="rId12"/>
    <p:sldId id="308" r:id="rId13"/>
    <p:sldId id="312" r:id="rId14"/>
    <p:sldId id="313" r:id="rId15"/>
    <p:sldId id="314" r:id="rId16"/>
    <p:sldId id="315" r:id="rId17"/>
    <p:sldId id="310" r:id="rId18"/>
    <p:sldId id="309" r:id="rId19"/>
    <p:sldId id="294" r:id="rId20"/>
    <p:sldId id="304" r:id="rId21"/>
    <p:sldId id="295" r:id="rId22"/>
    <p:sldId id="264" r:id="rId23"/>
    <p:sldId id="267" r:id="rId24"/>
    <p:sldId id="299" r:id="rId25"/>
    <p:sldId id="302" r:id="rId26"/>
    <p:sldId id="316" r:id="rId27"/>
    <p:sldId id="300" r:id="rId28"/>
    <p:sldId id="321" r:id="rId29"/>
    <p:sldId id="322" r:id="rId30"/>
    <p:sldId id="323" r:id="rId31"/>
    <p:sldId id="324" r:id="rId32"/>
    <p:sldId id="325" r:id="rId33"/>
    <p:sldId id="301" r:id="rId3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F0F4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2085" autoAdjust="0"/>
  </p:normalViewPr>
  <p:slideViewPr>
    <p:cSldViewPr snapToGrid="0" snapToObjects="1">
      <p:cViewPr varScale="1">
        <p:scale>
          <a:sx n="67" d="100"/>
          <a:sy n="67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0-11T13:48:41.788"/>
    </inkml:context>
    <inkml:brush xml:id="br0">
      <inkml:brushProperty name="width" value="0.1" units="cm"/>
      <inkml:brushProperty name="height" value="0.6" units="cm"/>
      <inkml:brushProperty name="color" value="#849398"/>
      <inkml:brushProperty name="ignorePressure" value="1"/>
      <inkml:brushProperty name="inkEffects" value="pencil"/>
    </inkml:brush>
  </inkml:definitions>
  <inkml:trace contextRef="#ctx0" brushRef="#br0">0 0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0-11T13:53:13.091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0 1,'0'596</inkml:trace>
  <inkml:trace contextRef="#ctx0" brushRef="#br0" timeOffset="1">0 1032,'0'319</inkml:trace>
  <inkml:trace contextRef="#ctx0" brushRef="#br0" timeOffset="-1467.238">0 1747,'0'437</inkml:trace>
  <inkml:trace contextRef="#ctx0" brushRef="#br0" timeOffset="-4939.63">0 2580,'0'524,"0"-493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</inkml:traceFormat>
        <inkml:channelProperties>
          <inkml:channelProperty channel="X" name="resolution" value="1000" units="1/cm"/>
          <inkml:channelProperty channel="Y" name="resolution" value="1000" units="1/cm"/>
        </inkml:channelProperties>
      </inkml:inkSource>
      <inkml:timestamp xml:id="ts0" timeString="2021-10-11T13:54:09.018"/>
    </inkml:context>
    <inkml:brush xml:id="br0">
      <inkml:brushProperty name="width" value="0.05" units="cm"/>
      <inkml:brushProperty name="height" value="0.05" units="cm"/>
      <inkml:brushProperty name="ignorePressure" value="1"/>
    </inkml:brush>
  </inkml:definitions>
  <inkml:trace contextRef="#ctx0" brushRef="#br0">1 0,'518'0</inkml:trace>
  <inkml:trace contextRef="#ctx0" brushRef="#br0" timeOffset="1">994 0,'518'0,"-482"0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38D2AD-A1AE-49AB-9831-A0349D1D85D5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FB3C6D-3FF9-4FAD-822A-5560198565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344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43DE-7BEE-4FA5-8E0C-826FE067376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204D-4061-431C-AEEC-BC29D1B2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99663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October 15,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96151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October 15,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275133457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October 15,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5185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October 15,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19235276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B39B-5F4C-4A7E-9BE3-AAFD45576D16}" type="datetime2">
              <a:rPr lang="en-US" smtClean="0"/>
              <a:t>Friday, October 15,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622034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43DE-7BEE-4FA5-8E0C-826FE067376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204D-4061-431C-AEEC-BC29D1B2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18599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43DE-7BEE-4FA5-8E0C-826FE067376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204D-4061-431C-AEEC-BC29D1B2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75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43DE-7BEE-4FA5-8E0C-826FE067376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204D-4061-431C-AEEC-BC29D1B26FE2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Icon&#10;&#10;Description automatically generated">
            <a:extLst>
              <a:ext uri="{FF2B5EF4-FFF2-40B4-BE49-F238E27FC236}">
                <a16:creationId xmlns:a16="http://schemas.microsoft.com/office/drawing/2014/main" id="{ED7991AF-0F6B-453E-B878-3DEF7D6010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63943" y="107447"/>
            <a:ext cx="1099457" cy="961733"/>
          </a:xfrm>
          <a:prstGeom prst="rect">
            <a:avLst/>
          </a:prstGeom>
        </p:spPr>
      </p:pic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1BA60241-C0D6-4078-A14C-1B5884ECCCF6}"/>
              </a:ext>
            </a:extLst>
          </p:cNvPr>
          <p:cNvCxnSpPr>
            <a:cxnSpLocks/>
          </p:cNvCxnSpPr>
          <p:nvPr userDrawn="1"/>
        </p:nvCxnSpPr>
        <p:spPr>
          <a:xfrm flipH="1">
            <a:off x="272145" y="883288"/>
            <a:ext cx="10395855" cy="0"/>
          </a:xfrm>
          <a:prstGeom prst="line">
            <a:avLst/>
          </a:prstGeom>
          <a:ln w="31750">
            <a:solidFill>
              <a:srgbClr val="17A7E2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111550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43DE-7BEE-4FA5-8E0C-826FE067376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204D-4061-431C-AEEC-BC29D1B26FE2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17314557-2C15-4896-9797-CBA1D31A2427}"/>
              </a:ext>
            </a:extLst>
          </p:cNvPr>
          <p:cNvGrpSpPr/>
          <p:nvPr userDrawn="1"/>
        </p:nvGrpSpPr>
        <p:grpSpPr>
          <a:xfrm>
            <a:off x="-995378" y="3621784"/>
            <a:ext cx="7085027" cy="528382"/>
            <a:chOff x="5102633" y="5458761"/>
            <a:chExt cx="6931881" cy="528382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5197B43D-B0CF-4BB6-8B0F-513438D8F572}"/>
                </a:ext>
              </a:extLst>
            </p:cNvPr>
            <p:cNvSpPr/>
            <p:nvPr/>
          </p:nvSpPr>
          <p:spPr>
            <a:xfrm>
              <a:off x="5102633" y="5844779"/>
              <a:ext cx="153806" cy="142364"/>
            </a:xfrm>
            <a:prstGeom prst="ellipse">
              <a:avLst/>
            </a:prstGeom>
            <a:noFill/>
            <a:ln w="57150">
              <a:solidFill>
                <a:srgbClr val="17A7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Freeform: Shape 9">
              <a:extLst>
                <a:ext uri="{FF2B5EF4-FFF2-40B4-BE49-F238E27FC236}">
                  <a16:creationId xmlns:a16="http://schemas.microsoft.com/office/drawing/2014/main" id="{48E42FE7-C03D-4EBA-9B98-BBB52DFB0E2F}"/>
                </a:ext>
              </a:extLst>
            </p:cNvPr>
            <p:cNvSpPr/>
            <p:nvPr/>
          </p:nvSpPr>
          <p:spPr>
            <a:xfrm rot="16200000">
              <a:off x="5861287" y="4828717"/>
              <a:ext cx="457200" cy="1717287"/>
            </a:xfrm>
            <a:custGeom>
              <a:avLst/>
              <a:gdLst>
                <a:gd name="connsiteX0" fmla="*/ 0 w 457200"/>
                <a:gd name="connsiteY0" fmla="*/ 0 h 1717287"/>
                <a:gd name="connsiteX1" fmla="*/ 0 w 457200"/>
                <a:gd name="connsiteY1" fmla="*/ 1349297 h 1717287"/>
                <a:gd name="connsiteX2" fmla="*/ 457200 w 457200"/>
                <a:gd name="connsiteY2" fmla="*/ 1717287 h 17172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57200" h="1717287">
                  <a:moveTo>
                    <a:pt x="0" y="0"/>
                  </a:moveTo>
                  <a:lnTo>
                    <a:pt x="0" y="1349297"/>
                  </a:lnTo>
                  <a:lnTo>
                    <a:pt x="457200" y="1717287"/>
                  </a:lnTo>
                </a:path>
              </a:pathLst>
            </a:custGeom>
            <a:noFill/>
            <a:ln w="57150">
              <a:solidFill>
                <a:srgbClr val="17A7E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B8159AF-1175-4F25-8028-6428DF759B73}"/>
                </a:ext>
              </a:extLst>
            </p:cNvPr>
            <p:cNvCxnSpPr>
              <a:cxnSpLocks/>
            </p:cNvCxnSpPr>
            <p:nvPr/>
          </p:nvCxnSpPr>
          <p:spPr>
            <a:xfrm>
              <a:off x="6928577" y="5467830"/>
              <a:ext cx="5105937" cy="0"/>
            </a:xfrm>
            <a:prstGeom prst="line">
              <a:avLst/>
            </a:prstGeom>
            <a:ln w="57150">
              <a:solidFill>
                <a:srgbClr val="17A7E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1" name="Picture 10" descr="Icon&#10;&#10;Description automatically generated">
            <a:extLst>
              <a:ext uri="{FF2B5EF4-FFF2-40B4-BE49-F238E27FC236}">
                <a16:creationId xmlns:a16="http://schemas.microsoft.com/office/drawing/2014/main" id="{9E286DF9-642B-48B7-B3D1-C6A8502B85F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9649" y="773509"/>
            <a:ext cx="5741957" cy="50226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1507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43DE-7BEE-4FA5-8E0C-826FE067376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204D-4061-431C-AEEC-BC29D1B2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928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43DE-7BEE-4FA5-8E0C-826FE067376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204D-4061-431C-AEEC-BC29D1B2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92531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43DE-7BEE-4FA5-8E0C-826FE067376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204D-4061-431C-AEEC-BC29D1B2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739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5" name="Picture 4" descr="Icon&#10;&#10;Description automatically generated">
            <a:extLst>
              <a:ext uri="{FF2B5EF4-FFF2-40B4-BE49-F238E27FC236}">
                <a16:creationId xmlns:a16="http://schemas.microsoft.com/office/drawing/2014/main" id="{639AF67D-65C6-464E-929F-74675CC62BC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7057" y="3350308"/>
            <a:ext cx="3869395" cy="3384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3428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43DE-7BEE-4FA5-8E0C-826FE067376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204D-4061-431C-AEEC-BC29D1B2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880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6E43DE-7BEE-4FA5-8E0C-826FE067376C}" type="datetimeFigureOut">
              <a:rPr lang="en-US" smtClean="0"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A204D-4061-431C-AEEC-BC29D1B26FE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846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CB39B-5F4C-4A7E-9BE3-AAFD45576D16}" type="datetime2">
              <a:rPr lang="en-US" smtClean="0"/>
              <a:t>Friday, October 15, 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Sample Footer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BA1B0FB-D917-4C8C-928F-313BD683BF3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265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9" r:id="rId1"/>
    <p:sldLayoutId id="2147483750" r:id="rId2"/>
    <p:sldLayoutId id="2147483751" r:id="rId3"/>
    <p:sldLayoutId id="2147483752" r:id="rId4"/>
    <p:sldLayoutId id="2147483753" r:id="rId5"/>
    <p:sldLayoutId id="2147483754" r:id="rId6"/>
    <p:sldLayoutId id="2147483755" r:id="rId7"/>
    <p:sldLayoutId id="2147483756" r:id="rId8"/>
    <p:sldLayoutId id="2147483757" r:id="rId9"/>
    <p:sldLayoutId id="2147483758" r:id="rId10"/>
    <p:sldLayoutId id="2147483759" r:id="rId11"/>
    <p:sldLayoutId id="2147483760" r:id="rId12"/>
    <p:sldLayoutId id="2147483761" r:id="rId13"/>
    <p:sldLayoutId id="2147483762" r:id="rId14"/>
    <p:sldLayoutId id="2147483763" r:id="rId15"/>
    <p:sldLayoutId id="2147483764" r:id="rId16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5.png"/><Relationship Id="rId5" Type="http://schemas.openxmlformats.org/officeDocument/2006/relationships/image" Target="../media/image34.png"/><Relationship Id="rId4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3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2" Type="http://schemas.openxmlformats.org/officeDocument/2006/relationships/image" Target="../media/image4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5.png"/><Relationship Id="rId5" Type="http://schemas.openxmlformats.org/officeDocument/2006/relationships/image" Target="../media/image44.png"/><Relationship Id="rId4" Type="http://schemas.openxmlformats.org/officeDocument/2006/relationships/image" Target="../media/image4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0.png"/><Relationship Id="rId5" Type="http://schemas.openxmlformats.org/officeDocument/2006/relationships/image" Target="../media/image49.png"/><Relationship Id="rId4" Type="http://schemas.openxmlformats.org/officeDocument/2006/relationships/image" Target="../media/image48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2.png"/><Relationship Id="rId2" Type="http://schemas.openxmlformats.org/officeDocument/2006/relationships/image" Target="../media/image5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5.png"/><Relationship Id="rId5" Type="http://schemas.openxmlformats.org/officeDocument/2006/relationships/image" Target="../media/image54.png"/><Relationship Id="rId4" Type="http://schemas.openxmlformats.org/officeDocument/2006/relationships/image" Target="../media/image5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7.png"/><Relationship Id="rId2" Type="http://schemas.openxmlformats.org/officeDocument/2006/relationships/image" Target="../media/image5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0.png"/><Relationship Id="rId5" Type="http://schemas.openxmlformats.org/officeDocument/2006/relationships/image" Target="../media/image59.png"/><Relationship Id="rId4" Type="http://schemas.openxmlformats.org/officeDocument/2006/relationships/image" Target="../media/image58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0.png"/><Relationship Id="rId7" Type="http://schemas.openxmlformats.org/officeDocument/2006/relationships/image" Target="../media/image300.png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1.xml"/><Relationship Id="rId6" Type="http://schemas.openxmlformats.org/officeDocument/2006/relationships/customXml" Target="../ink/ink3.xml"/><Relationship Id="rId5" Type="http://schemas.openxmlformats.org/officeDocument/2006/relationships/image" Target="../media/image290.png"/><Relationship Id="rId4" Type="http://schemas.openxmlformats.org/officeDocument/2006/relationships/customXml" Target="../ink/ink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7.png"/><Relationship Id="rId4" Type="http://schemas.openxmlformats.org/officeDocument/2006/relationships/image" Target="../media/image66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png"/><Relationship Id="rId2" Type="http://schemas.openxmlformats.org/officeDocument/2006/relationships/image" Target="../media/image68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1.png"/><Relationship Id="rId4" Type="http://schemas.openxmlformats.org/officeDocument/2006/relationships/image" Target="../media/image70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3.png"/><Relationship Id="rId2" Type="http://schemas.openxmlformats.org/officeDocument/2006/relationships/image" Target="../media/image7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5.png"/><Relationship Id="rId4" Type="http://schemas.openxmlformats.org/officeDocument/2006/relationships/image" Target="../media/image7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0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7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9.png"/><Relationship Id="rId4" Type="http://schemas.openxmlformats.org/officeDocument/2006/relationships/image" Target="../media/image78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3.png"/><Relationship Id="rId4" Type="http://schemas.openxmlformats.org/officeDocument/2006/relationships/image" Target="../media/image82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7.png"/><Relationship Id="rId2" Type="http://schemas.openxmlformats.org/officeDocument/2006/relationships/image" Target="../media/image8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6.png"/><Relationship Id="rId4" Type="http://schemas.openxmlformats.org/officeDocument/2006/relationships/image" Target="../media/image85.pn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9385EEC-27DD-478C-9446-563E1B383744}"/>
              </a:ext>
            </a:extLst>
          </p:cNvPr>
          <p:cNvSpPr txBox="1"/>
          <p:nvPr/>
        </p:nvSpPr>
        <p:spPr>
          <a:xfrm>
            <a:off x="1500179" y="2443159"/>
            <a:ext cx="679679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 TẬP HỌC KỲ I</a:t>
            </a:r>
          </a:p>
          <a:p>
            <a:pPr algn="ctr"/>
            <a:r>
              <a:rPr lang="en-US" sz="6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ĐẠI SỐ 9</a:t>
            </a:r>
            <a:endParaRPr lang="vi-VN" sz="6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4DC16BB-3DAC-4062-85AC-6FF2B63C8680}"/>
              </a:ext>
            </a:extLst>
          </p:cNvPr>
          <p:cNvSpPr txBox="1"/>
          <p:nvPr/>
        </p:nvSpPr>
        <p:spPr>
          <a:xfrm>
            <a:off x="1971686" y="471484"/>
            <a:ext cx="600837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accent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CHÀO CÁC EM HỌC SINH KHỐI 9</a:t>
            </a:r>
            <a:endParaRPr lang="vi-VN" sz="2800" b="1" dirty="0">
              <a:solidFill>
                <a:schemeClr val="accent3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0537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DAABCC5-84B8-4EC5-ABFB-69D34E5F6221}"/>
                  </a:ext>
                </a:extLst>
              </p:cNvPr>
              <p:cNvSpPr txBox="1"/>
              <p:nvPr/>
            </p:nvSpPr>
            <p:spPr>
              <a:xfrm>
                <a:off x="785808" y="600192"/>
                <a:ext cx="8686799" cy="52001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8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2: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 (N)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gió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thổi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vuông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góc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cánh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buồm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tỉ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lệ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thuận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vận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gió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v (m/s)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theo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𝐅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8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𝐤</m:t>
                    </m:r>
                    <m:sSup>
                      <m:sSupPr>
                        <m:ctrlPr>
                          <a:rPr lang="en-US" sz="28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sz="2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𝐯</m:t>
                        </m:r>
                      </m:e>
                      <m:sup>
                        <m:r>
                          <a:rPr lang="en-US" sz="28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</m:sup>
                    </m:sSup>
                  </m:oMath>
                </a14:m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).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rằng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vận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gió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 (m/s)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tác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lên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cánh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buồm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thuyền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bằng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270 (N)</a:t>
                </a:r>
              </a:p>
              <a:p>
                <a:pPr marL="457200" indent="-457200" algn="just">
                  <a:lnSpc>
                    <a:spcPct val="150000"/>
                  </a:lnSpc>
                  <a:buAutoNum type="alphaLcParenR"/>
                </a:pPr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8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k?</a:t>
                </a:r>
              </a:p>
              <a:p>
                <a:pPr marL="457200" indent="-457200" algn="just">
                  <a:lnSpc>
                    <a:spcPct val="150000"/>
                  </a:lnSpc>
                  <a:buAutoNum type="alphaLcParenR"/>
                </a:pP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tác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gió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cánh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buồm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6750 (N)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vận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gió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bao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  <a:endParaRPr lang="en-US" sz="28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ADAABCC5-84B8-4EC5-ABFB-69D34E5F62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600192"/>
                <a:ext cx="8686799" cy="5200142"/>
              </a:xfrm>
              <a:prstGeom prst="rect">
                <a:avLst/>
              </a:prstGeom>
              <a:blipFill>
                <a:blip r:embed="rId2"/>
                <a:stretch>
                  <a:fillRect l="-1474" r="-1404" b="-234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79610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5CE9F92-B034-4DC6-BFCE-A020527E4532}"/>
                  </a:ext>
                </a:extLst>
              </p:cNvPr>
              <p:cNvSpPr txBox="1"/>
              <p:nvPr/>
            </p:nvSpPr>
            <p:spPr>
              <a:xfrm>
                <a:off x="785808" y="228656"/>
                <a:ext cx="8686799" cy="60516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GIẢI:</a:t>
                </a:r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just">
                  <a:buAutoNum type="alphaLcParenR"/>
                </a:pP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𝐓𝐚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ó:</m:t>
                      </m:r>
                      <m:r>
                        <a:rPr lang="en-US" sz="24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𝐅</m:t>
                      </m:r>
                      <m:r>
                        <a:rPr lang="en-US" sz="24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𝐤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1" i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𝐯</m:t>
                          </m:r>
                        </m:e>
                        <m:sup>
                          <m:r>
                            <a:rPr lang="en-US" sz="2400" b="1" i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vi-VN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𝟐𝟕𝟎</m:t>
                      </m:r>
                      <m:r>
                        <a:rPr lang="vi-VN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vi-VN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𝐤</m:t>
                      </m:r>
                      <m:r>
                        <a:rPr lang="vi-VN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sSup>
                        <m:sSupPr>
                          <m:ctrlPr>
                            <a:rPr lang="vi-VN" sz="24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vi-VN" sz="24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𝟑</m:t>
                          </m:r>
                        </m:e>
                        <m:sup>
                          <m:r>
                            <a:rPr lang="vi-VN" sz="24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𝟐𝟕𝟎</m:t>
                      </m:r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𝐤</m:t>
                      </m:r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𝟗</m:t>
                      </m:r>
                    </m:oMath>
                  </m:oMathPara>
                </a14:m>
                <a:endParaRPr lang="en-US" sz="2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𝐤</m:t>
                      </m:r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𝟑𝟎</m:t>
                      </m:r>
                    </m:oMath>
                  </m:oMathPara>
                </a14:m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30 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𝐅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𝟑𝟎</m:t>
                      </m:r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𝐯</m:t>
                          </m:r>
                        </m:e>
                        <m:sup>
                          <m:r>
                            <a:rPr lang="en-US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400" b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tác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gió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cánh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buồm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6750 (N)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vận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gió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𝐓𝐚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ó:</m:t>
                      </m:r>
                      <m:r>
                        <a:rPr lang="en-US" sz="24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𝐅</m:t>
                      </m:r>
                      <m:r>
                        <a:rPr lang="en-US" sz="24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𝟑𝟎</m:t>
                      </m:r>
                      <m:sSup>
                        <m:sSupPr>
                          <m:ctrlPr>
                            <a:rPr lang="en-US" sz="24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1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𝐯</m:t>
                          </m:r>
                        </m:e>
                        <m:sup>
                          <m:r>
                            <a:rPr lang="en-US" sz="2400" b="1" i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𝟔𝟕𝟓𝟎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𝟑𝟎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sSup>
                        <m:sSupPr>
                          <m:ctrlPr>
                            <a:rPr lang="vi-VN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vi-VN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𝐯</m:t>
                          </m:r>
                        </m:e>
                        <m:sup>
                          <m:r>
                            <a:rPr lang="vi-VN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n-US" sz="2400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sSup>
                        <m:sSupPr>
                          <m:ctrlPr>
                            <a:rPr lang="en-US" sz="24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sSupPr>
                        <m:e>
                          <m:r>
                            <a:rPr lang="en-US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𝐯</m:t>
                          </m:r>
                        </m:e>
                        <m:sup>
                          <m:r>
                            <a:rPr lang="en-US" sz="24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𝟐</m:t>
                          </m:r>
                        </m:sup>
                      </m:sSup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𝟐𝟐𝟓</m:t>
                      </m:r>
                    </m:oMath>
                  </m:oMathPara>
                </a14:m>
                <a:endParaRPr lang="en-US" sz="2400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𝐯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𝟏𝟓</m:t>
                      </m:r>
                    </m:oMath>
                  </m:oMathPara>
                </a14:m>
                <a:endParaRPr lang="en-US" sz="2400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lực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tác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động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gió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cánh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buồm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6750 (N)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thì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vận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tốc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gió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15 (m/s)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55CE9F92-B034-4DC6-BFCE-A020527E45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228656"/>
                <a:ext cx="8686799" cy="6051657"/>
              </a:xfrm>
              <a:prstGeom prst="rect">
                <a:avLst/>
              </a:prstGeom>
              <a:blipFill>
                <a:blip r:embed="rId2"/>
                <a:stretch>
                  <a:fillRect l="-1123" t="-806" r="-1053" b="-1411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74083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56BA42-A35E-47E1-9A1C-8AC32053E666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1092548-FD57-432D-863F-A9BE940C3FAD}"/>
                  </a:ext>
                </a:extLst>
              </p:cNvPr>
              <p:cNvSpPr txBox="1"/>
              <p:nvPr/>
            </p:nvSpPr>
            <p:spPr>
              <a:xfrm>
                <a:off x="785808" y="1171639"/>
                <a:ext cx="8686799" cy="4952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 1: </a:t>
                </a:r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 giá trị nào của x thì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vi-VN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1" i="1" smtClean="0">
                            <a:latin typeface="Cambria Math" panose="02040503050406030204" pitchFamily="18" charset="0"/>
                          </a:rPr>
                          <m:t>𝟕</m:t>
                        </m:r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𝒙</m:t>
                        </m:r>
                      </m:e>
                    </m:rad>
                  </m:oMath>
                </a14:m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có nghĩa?</a:t>
                </a:r>
                <a:r>
                  <a:rPr lang="en-US" sz="2400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endParaRPr lang="vi-VN" sz="2400" b="1" dirty="0">
                  <a:solidFill>
                    <a:srgbClr val="00B05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1092548-FD57-432D-863F-A9BE940C3FA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1171639"/>
                <a:ext cx="8686799" cy="495264"/>
              </a:xfrm>
              <a:prstGeom prst="rect">
                <a:avLst/>
              </a:prstGeom>
              <a:blipFill>
                <a:blip r:embed="rId2"/>
                <a:stretch>
                  <a:fillRect l="-1123" t="-2469" b="-28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B507220-0746-4166-90F5-1AAB197AE365}"/>
                  </a:ext>
                </a:extLst>
              </p:cNvPr>
              <p:cNvSpPr txBox="1"/>
              <p:nvPr/>
            </p:nvSpPr>
            <p:spPr>
              <a:xfrm>
                <a:off x="1850231" y="1958994"/>
                <a:ext cx="135716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vi-VN" sz="2400" b="1" i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vi-VN" sz="2400" b="1" i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9B507220-0746-4166-90F5-1AAB197AE36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1958994"/>
                <a:ext cx="1357166" cy="369332"/>
              </a:xfrm>
              <a:prstGeom prst="rect">
                <a:avLst/>
              </a:prstGeom>
              <a:blipFill>
                <a:blip r:embed="rId3"/>
                <a:stretch>
                  <a:fillRect l="-4505" r="-4505" b="-1475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3BF52C0-2871-4F20-9EB9-21AE644D4724}"/>
                  </a:ext>
                </a:extLst>
              </p:cNvPr>
              <p:cNvSpPr/>
              <p:nvPr/>
            </p:nvSpPr>
            <p:spPr>
              <a:xfrm>
                <a:off x="1762706" y="2561555"/>
                <a:ext cx="152420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vi-VN" sz="2400" b="0" i="0">
                          <a:latin typeface="Cambria Math" panose="02040503050406030204" pitchFamily="18" charset="0"/>
                        </a:rPr>
                        <m:t>≥</m:t>
                      </m:r>
                      <m:r>
                        <a:rPr lang="vi-VN" sz="2400" b="0" i="0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4" name="Rectangle 3">
                <a:extLst>
                  <a:ext uri="{FF2B5EF4-FFF2-40B4-BE49-F238E27FC236}">
                    <a16:creationId xmlns:a16="http://schemas.microsoft.com/office/drawing/2014/main" id="{63BF52C0-2871-4F20-9EB9-21AE644D472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561555"/>
                <a:ext cx="1524200" cy="461665"/>
              </a:xfrm>
              <a:prstGeom prst="rect">
                <a:avLst/>
              </a:prstGeom>
              <a:blipFill>
                <a:blip r:embed="rId4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F69AE71-A5F3-4D3F-993A-F08964D5ACB8}"/>
                  </a:ext>
                </a:extLst>
              </p:cNvPr>
              <p:cNvSpPr/>
              <p:nvPr/>
            </p:nvSpPr>
            <p:spPr>
              <a:xfrm>
                <a:off x="1762706" y="3259693"/>
                <a:ext cx="150015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vi-VN" sz="2400" b="0" i="0">
                          <a:latin typeface="Cambria Math" panose="02040503050406030204" pitchFamily="18" charset="0"/>
                        </a:rPr>
                        <m:t>≤</m:t>
                      </m:r>
                      <m:r>
                        <a:rPr lang="vi-VN" sz="2400" b="0" i="0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5" name="Rectangle 4">
                <a:extLst>
                  <a:ext uri="{FF2B5EF4-FFF2-40B4-BE49-F238E27FC236}">
                    <a16:creationId xmlns:a16="http://schemas.microsoft.com/office/drawing/2014/main" id="{AF69AE71-A5F3-4D3F-993A-F08964D5AC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259693"/>
                <a:ext cx="1500154" cy="461665"/>
              </a:xfrm>
              <a:prstGeom prst="rect">
                <a:avLst/>
              </a:prstGeom>
              <a:blipFill>
                <a:blip r:embed="rId5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1264621-7DB0-488B-8153-42B3950E9427}"/>
                  </a:ext>
                </a:extLst>
              </p:cNvPr>
              <p:cNvSpPr/>
              <p:nvPr/>
            </p:nvSpPr>
            <p:spPr>
              <a:xfrm>
                <a:off x="1762706" y="3861153"/>
                <a:ext cx="176945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vi-VN" sz="2400" b="0" i="0">
                          <a:latin typeface="Cambria Math" panose="02040503050406030204" pitchFamily="18" charset="0"/>
                        </a:rPr>
                        <m:t>≥−</m:t>
                      </m:r>
                      <m:r>
                        <a:rPr lang="vi-VN" sz="2400" b="0" i="0" smtClean="0">
                          <a:latin typeface="Cambria Math" panose="02040503050406030204" pitchFamily="18" charset="0"/>
                        </a:rPr>
                        <m:t>7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E1264621-7DB0-488B-8153-42B3950E942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861153"/>
                <a:ext cx="1769459" cy="461665"/>
              </a:xfrm>
              <a:prstGeom prst="rect">
                <a:avLst/>
              </a:prstGeom>
              <a:blipFill>
                <a:blip r:embed="rId6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Oval 8">
            <a:extLst>
              <a:ext uri="{FF2B5EF4-FFF2-40B4-BE49-F238E27FC236}">
                <a16:creationId xmlns:a16="http://schemas.microsoft.com/office/drawing/2014/main" id="{E380F8B5-1963-4D05-815E-94947D8A3009}"/>
              </a:ext>
            </a:extLst>
          </p:cNvPr>
          <p:cNvSpPr/>
          <p:nvPr/>
        </p:nvSpPr>
        <p:spPr>
          <a:xfrm>
            <a:off x="1762706" y="3259693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122858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2" grpId="0"/>
      <p:bldP spid="4" grpId="0"/>
      <p:bldP spid="5" grpId="0"/>
      <p:bldP spid="7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56BA42-A35E-47E1-9A1C-8AC32053E666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A9A7B0-8F5A-43BF-8386-68FB2901B94F}"/>
                  </a:ext>
                </a:extLst>
              </p:cNvPr>
              <p:cNvSpPr txBox="1"/>
              <p:nvPr/>
            </p:nvSpPr>
            <p:spPr>
              <a:xfrm>
                <a:off x="785808" y="1200211"/>
                <a:ext cx="8686799" cy="49763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 2: </a:t>
                </a:r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Phép tính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vi-VN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𝟏𝟎𝟖</m:t>
                        </m:r>
                      </m:e>
                    </m:rad>
                    <m:r>
                      <a:rPr lang="vi-VN" sz="2400" b="1" i="1">
                        <a:latin typeface="Cambria Math" panose="02040503050406030204" pitchFamily="18" charset="0"/>
                      </a:rPr>
                      <m:t>−</m:t>
                    </m:r>
                    <m:rad>
                      <m:radPr>
                        <m:degHide m:val="on"/>
                        <m:ctrlPr>
                          <a:rPr lang="vi-VN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𝟐𝟕</m:t>
                        </m:r>
                      </m:e>
                    </m:rad>
                    <m:r>
                      <a:rPr lang="vi-VN" sz="2400" b="1" i="1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vi-VN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𝟏𝟐</m:t>
                        </m:r>
                      </m:e>
                    </m:rad>
                  </m:oMath>
                </a14:m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có kết quả là:</a:t>
                </a:r>
                <a:endPara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1A9A7B0-8F5A-43BF-8386-68FB2901B9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1200211"/>
                <a:ext cx="8686799" cy="497637"/>
              </a:xfrm>
              <a:prstGeom prst="rect">
                <a:avLst/>
              </a:prstGeom>
              <a:blipFill>
                <a:blip r:embed="rId2"/>
                <a:stretch>
                  <a:fillRect l="-1123" t="-2439" b="-2682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0AC5C04-E5EA-423B-93E9-3E76DBBAA6CC}"/>
                  </a:ext>
                </a:extLst>
              </p:cNvPr>
              <p:cNvSpPr txBox="1"/>
              <p:nvPr/>
            </p:nvSpPr>
            <p:spPr>
              <a:xfrm>
                <a:off x="1850231" y="1958994"/>
                <a:ext cx="1296958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𝟏𝟏</m:t>
                      </m:r>
                      <m:rad>
                        <m:radPr>
                          <m:degHide m:val="on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0AC5C04-E5EA-423B-93E9-3E76DBBAA6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1958994"/>
                <a:ext cx="1296958" cy="4128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DC7D1B6-30CB-45D5-A440-BE5FEAF0C33F}"/>
                  </a:ext>
                </a:extLst>
              </p:cNvPr>
              <p:cNvSpPr/>
              <p:nvPr/>
            </p:nvSpPr>
            <p:spPr>
              <a:xfrm>
                <a:off x="1762706" y="2561555"/>
                <a:ext cx="1177052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ad>
                        <m:radPr>
                          <m:degHide m:val="on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DC7D1B6-30CB-45D5-A440-BE5FEAF0C33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561555"/>
                <a:ext cx="1177052" cy="5052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9978715-A5BE-4952-9C1E-154303347C72}"/>
                  </a:ext>
                </a:extLst>
              </p:cNvPr>
              <p:cNvSpPr/>
              <p:nvPr/>
            </p:nvSpPr>
            <p:spPr>
              <a:xfrm>
                <a:off x="1762706" y="3259693"/>
                <a:ext cx="1566583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89978715-A5BE-4952-9C1E-154303347C7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259693"/>
                <a:ext cx="1566583" cy="5052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0C78FD9-8514-430D-868F-1E1D2EFD94BA}"/>
                  </a:ext>
                </a:extLst>
              </p:cNvPr>
              <p:cNvSpPr/>
              <p:nvPr/>
            </p:nvSpPr>
            <p:spPr>
              <a:xfrm>
                <a:off x="1762706" y="3861153"/>
                <a:ext cx="1377428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𝟑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90C78FD9-8514-430D-868F-1E1D2EFD94B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861153"/>
                <a:ext cx="1377428" cy="5052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2633BFA7-F8FF-42FB-BADC-646E66BAEEDA}"/>
              </a:ext>
            </a:extLst>
          </p:cNvPr>
          <p:cNvSpPr/>
          <p:nvPr/>
        </p:nvSpPr>
        <p:spPr>
          <a:xfrm>
            <a:off x="1762706" y="3904691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0404325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/>
      <p:bldP spid="7" grpId="0"/>
      <p:bldP spid="8" grpId="0"/>
      <p:bldP spid="9" grpId="0"/>
      <p:bldP spid="1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56BA42-A35E-47E1-9A1C-8AC32053E666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D1D143-DBDC-4BE0-B98F-A414B44542D4}"/>
                  </a:ext>
                </a:extLst>
              </p:cNvPr>
              <p:cNvSpPr txBox="1"/>
              <p:nvPr/>
            </p:nvSpPr>
            <p:spPr>
              <a:xfrm>
                <a:off x="785808" y="1014473"/>
                <a:ext cx="8686799" cy="12611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 3: </a:t>
                </a:r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Thu gọn biểu thức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vi-VN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vi-VN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b="1" i="1">
                                <a:latin typeface="Cambria Math" panose="02040503050406030204" pitchFamily="18" charset="0"/>
                              </a:rPr>
                              <m:t>(</m:t>
                            </m:r>
                            <m:rad>
                              <m:radPr>
                                <m:degHide m:val="on"/>
                                <m:ctrlPr>
                                  <a:rPr lang="vi-VN" sz="24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vi-VN" sz="2400" b="1" i="1" smtClean="0"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e>
                            </m:rad>
                            <m:r>
                              <a:rPr lang="vi-VN" sz="2400" b="1" i="1">
                                <a:latin typeface="Cambria Math" panose="02040503050406030204" pitchFamily="18" charset="0"/>
                              </a:rPr>
                              <m:t>+</m:t>
                            </m:r>
                            <m:r>
                              <a:rPr lang="vi-VN" sz="24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vi-VN" sz="2400" b="1" i="1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vi-VN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  <m:r>
                      <a:rPr lang="vi-VN" sz="2400" b="1" i="1">
                        <a:latin typeface="Cambria Math" panose="02040503050406030204" pitchFamily="18" charset="0"/>
                      </a:rPr>
                      <m:t>+</m:t>
                    </m:r>
                    <m:rad>
                      <m:radPr>
                        <m:degHide m:val="on"/>
                        <m:ctrlPr>
                          <a:rPr lang="vi-VN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vi-VN" sz="2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b="1" i="1" smtClean="0">
                                <a:latin typeface="Cambria Math" panose="02040503050406030204" pitchFamily="18" charset="0"/>
                              </a:rPr>
                              <m:t>(</m:t>
                            </m:r>
                            <m:r>
                              <a:rPr lang="vi-VN" sz="2400" b="1" i="1" smtClean="0">
                                <a:latin typeface="Cambria Math" panose="02040503050406030204" pitchFamily="18" charset="0"/>
                              </a:rPr>
                              <m:t>𝟒</m:t>
                            </m:r>
                            <m:r>
                              <a:rPr lang="vi-VN" sz="24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ad>
                              <m:radPr>
                                <m:degHide m:val="on"/>
                                <m:ctrlPr>
                                  <a:rPr lang="vi-VN" sz="2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vi-VN" sz="2400" b="1" i="1" smtClean="0">
                                    <a:latin typeface="Cambria Math" panose="02040503050406030204" pitchFamily="18" charset="0"/>
                                  </a:rPr>
                                  <m:t>𝟓</m:t>
                                </m:r>
                              </m:e>
                            </m:rad>
                            <m:r>
                              <a:rPr lang="vi-VN" sz="2400" b="1" i="1" smtClean="0">
                                <a:latin typeface="Cambria Math" panose="02040503050406030204" pitchFamily="18" charset="0"/>
                              </a:rPr>
                              <m:t>)</m:t>
                            </m:r>
                          </m:e>
                          <m:sup>
                            <m:r>
                              <a:rPr lang="vi-VN" sz="2400" b="1" i="1" smtClean="0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</m:e>
                    </m:rad>
                  </m:oMath>
                </a14:m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được kết quả là:</a:t>
                </a:r>
                <a:endPara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AD1D143-DBDC-4BE0-B98F-A414B44542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1014473"/>
                <a:ext cx="8686799" cy="1261114"/>
              </a:xfrm>
              <a:prstGeom prst="rect">
                <a:avLst/>
              </a:prstGeom>
              <a:blipFill>
                <a:blip r:embed="rId2"/>
                <a:stretch>
                  <a:fillRect l="-1123" r="-1053" b="-628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C2C22F2-C089-4709-8755-92B6ED169A86}"/>
                  </a:ext>
                </a:extLst>
              </p:cNvPr>
              <p:cNvSpPr txBox="1"/>
              <p:nvPr/>
            </p:nvSpPr>
            <p:spPr>
              <a:xfrm>
                <a:off x="1850231" y="2273328"/>
                <a:ext cx="1112612" cy="4203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vi-VN" sz="2400" b="1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C2C22F2-C089-4709-8755-92B6ED169A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2273328"/>
                <a:ext cx="1112612" cy="4203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A9FA539-8C6D-4402-B89A-3AAF81D5B7B9}"/>
                  </a:ext>
                </a:extLst>
              </p:cNvPr>
              <p:cNvSpPr/>
              <p:nvPr/>
            </p:nvSpPr>
            <p:spPr>
              <a:xfrm>
                <a:off x="1762706" y="2861598"/>
                <a:ext cx="97494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5A9FA539-8C6D-4402-B89A-3AAF81D5B7B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861598"/>
                <a:ext cx="974947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0CC713B-B859-49F2-A8AD-D114903F8773}"/>
                  </a:ext>
                </a:extLst>
              </p:cNvPr>
              <p:cNvSpPr/>
              <p:nvPr/>
            </p:nvSpPr>
            <p:spPr>
              <a:xfrm>
                <a:off x="1762706" y="3459719"/>
                <a:ext cx="1887761" cy="5127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rad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60CC713B-B859-49F2-A8AD-D114903F877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459719"/>
                <a:ext cx="1887761" cy="5127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8981925-F982-41BA-890D-13E86EEBF720}"/>
                  </a:ext>
                </a:extLst>
              </p:cNvPr>
              <p:cNvSpPr/>
              <p:nvPr/>
            </p:nvSpPr>
            <p:spPr>
              <a:xfrm>
                <a:off x="1762706" y="4061183"/>
                <a:ext cx="99097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8981925-F982-41BA-890D-13E86EEBF72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4061183"/>
                <a:ext cx="990977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3A112B48-A7E6-4F32-9547-6F6FD6032CB6}"/>
              </a:ext>
            </a:extLst>
          </p:cNvPr>
          <p:cNvSpPr/>
          <p:nvPr/>
        </p:nvSpPr>
        <p:spPr>
          <a:xfrm>
            <a:off x="1776334" y="2830155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539311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/>
      <p:bldP spid="7" grpId="0"/>
      <p:bldP spid="8" grpId="0"/>
      <p:bldP spid="9" grpId="0"/>
      <p:bldP spid="10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56BA42-A35E-47E1-9A1C-8AC32053E666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FA99931-147F-4209-973C-F7742D1FC5DF}"/>
                  </a:ext>
                </a:extLst>
              </p:cNvPr>
              <p:cNvSpPr txBox="1"/>
              <p:nvPr/>
            </p:nvSpPr>
            <p:spPr>
              <a:xfrm>
                <a:off x="785808" y="1200211"/>
                <a:ext cx="8686799" cy="7179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 4: </a:t>
                </a:r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 gọn biểu thức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vi-V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r>
                          <a:rPr lang="vi-V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𝟐</m:t>
                        </m:r>
                        <m:rad>
                          <m:radPr>
                            <m:degHide m:val="on"/>
                            <m:ctrlPr>
                              <a:rPr lang="vi-VN" sz="2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vi-VN" sz="2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𝟓</m:t>
                            </m:r>
                          </m:e>
                        </m:rad>
                        <m:r>
                          <a:rPr lang="vi-V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vi-VN" sz="2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vi-VN" sz="2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𝟏𝟐</m:t>
                            </m:r>
                          </m:e>
                        </m:rad>
                      </m:num>
                      <m:den>
                        <m:rad>
                          <m:radPr>
                            <m:degHide m:val="on"/>
                            <m:ctrlPr>
                              <a:rPr lang="vi-VN" sz="2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vi-VN" sz="2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𝟏𝟎</m:t>
                            </m:r>
                          </m:e>
                        </m:rad>
                        <m:r>
                          <a:rPr lang="vi-VN" sz="2400" b="1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+</m:t>
                        </m:r>
                        <m:rad>
                          <m:radPr>
                            <m:degHide m:val="on"/>
                            <m:ctrlPr>
                              <a:rPr lang="vi-VN" sz="2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vi-VN" sz="2400" b="1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𝟔</m:t>
                            </m:r>
                          </m:e>
                        </m:rad>
                      </m:den>
                    </m:f>
                  </m:oMath>
                </a14:m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được kết quả là:</a:t>
                </a:r>
                <a:endPara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CFA99931-147F-4209-973C-F7742D1FC5D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1200211"/>
                <a:ext cx="8686799" cy="717953"/>
              </a:xfrm>
              <a:prstGeom prst="rect">
                <a:avLst/>
              </a:prstGeom>
              <a:blipFill>
                <a:blip r:embed="rId2"/>
                <a:stretch>
                  <a:fillRect l="-1123" b="-339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699B9FF-DF38-4B66-8802-840256A4FD1A}"/>
                  </a:ext>
                </a:extLst>
              </p:cNvPr>
              <p:cNvSpPr txBox="1"/>
              <p:nvPr/>
            </p:nvSpPr>
            <p:spPr>
              <a:xfrm>
                <a:off x="1850231" y="1958994"/>
                <a:ext cx="72616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699B9FF-DF38-4B66-8802-840256A4FD1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1958994"/>
                <a:ext cx="726161" cy="369332"/>
              </a:xfrm>
              <a:prstGeom prst="rect">
                <a:avLst/>
              </a:prstGeom>
              <a:blipFill>
                <a:blip r:embed="rId3"/>
                <a:stretch>
                  <a:fillRect l="-9244" r="-8403" b="-98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657E8C3-1288-4A17-AD86-414328D10982}"/>
                  </a:ext>
                </a:extLst>
              </p:cNvPr>
              <p:cNvSpPr/>
              <p:nvPr/>
            </p:nvSpPr>
            <p:spPr>
              <a:xfrm>
                <a:off x="1762706" y="2561555"/>
                <a:ext cx="1361398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𝟐</m:t>
                      </m:r>
                      <m:rad>
                        <m:radPr>
                          <m:degHide m:val="on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0657E8C3-1288-4A17-AD86-414328D1098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561555"/>
                <a:ext cx="1361398" cy="5052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D7DF694-5445-45E9-9481-437422C2B6C7}"/>
                  </a:ext>
                </a:extLst>
              </p:cNvPr>
              <p:cNvSpPr/>
              <p:nvPr/>
            </p:nvSpPr>
            <p:spPr>
              <a:xfrm>
                <a:off x="1762706" y="3259693"/>
                <a:ext cx="1153008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ad>
                        <m:radPr>
                          <m:degHide m:val="on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9D7DF694-5445-45E9-9481-437422C2B6C7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259693"/>
                <a:ext cx="1153008" cy="505203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BAE56-5A92-4581-B3E9-CF9DC9703F23}"/>
                  </a:ext>
                </a:extLst>
              </p:cNvPr>
              <p:cNvSpPr/>
              <p:nvPr/>
            </p:nvSpPr>
            <p:spPr>
              <a:xfrm>
                <a:off x="1762706" y="3861153"/>
                <a:ext cx="1422312" cy="50520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 −</m:t>
                      </m:r>
                      <m:rad>
                        <m:radPr>
                          <m:degHide m:val="on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DE4BAE56-5A92-4581-B3E9-CF9DC9703F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861153"/>
                <a:ext cx="1422312" cy="505203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D20D5AA2-DCDB-4BDE-BBD5-068209680C6C}"/>
              </a:ext>
            </a:extLst>
          </p:cNvPr>
          <p:cNvSpPr/>
          <p:nvPr/>
        </p:nvSpPr>
        <p:spPr>
          <a:xfrm>
            <a:off x="1762706" y="3303231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7029407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/>
      <p:bldP spid="7" grpId="0"/>
      <p:bldP spid="8" grpId="0"/>
      <p:bldP spid="9" grpId="0"/>
      <p:bldP spid="10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56BA42-A35E-47E1-9A1C-8AC32053E666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4E307F-F5F1-4273-8AEC-F8919FBE03DD}"/>
                  </a:ext>
                </a:extLst>
              </p:cNvPr>
              <p:cNvSpPr txBox="1"/>
              <p:nvPr/>
            </p:nvSpPr>
            <p:spPr>
              <a:xfrm>
                <a:off x="785808" y="1200211"/>
                <a:ext cx="8686799" cy="9238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 5: </a:t>
                </a:r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 phương trình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vi-VN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vi-VN" sz="2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vi-VN" sz="2400" b="1" i="1">
                                <a:latin typeface="Cambria Math" panose="02040503050406030204" pitchFamily="18" charset="0"/>
                              </a:rPr>
                              <m:t>𝒙</m:t>
                            </m:r>
                          </m:e>
                          <m:sup>
                            <m:r>
                              <a:rPr lang="vi-VN" sz="2400" b="1" i="1">
                                <a:latin typeface="Cambria Math" panose="02040503050406030204" pitchFamily="18" charset="0"/>
                              </a:rPr>
                              <m:t>𝟐</m:t>
                            </m:r>
                          </m:sup>
                        </m:sSup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𝟒</m:t>
                        </m:r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vi-VN" sz="2400" b="1" i="1">
                            <a:latin typeface="Cambria Math" panose="02040503050406030204" pitchFamily="18" charset="0"/>
                          </a:rPr>
                          <m:t>𝟒</m:t>
                        </m:r>
                      </m:e>
                    </m:rad>
                    <m:r>
                      <a:rPr lang="vi-VN" sz="2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vi-VN" sz="2400" b="1" i="1">
                        <a:latin typeface="Cambria Math" panose="02040503050406030204" pitchFamily="18" charset="0"/>
                      </a:rPr>
                      <m:t>𝟑</m:t>
                    </m:r>
                  </m:oMath>
                </a14:m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được tập nghiệm là:</a:t>
                </a:r>
                <a:endPara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0D4E307F-F5F1-4273-8AEC-F8919FBE03D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1200211"/>
                <a:ext cx="8686799" cy="923843"/>
              </a:xfrm>
              <a:prstGeom prst="rect">
                <a:avLst/>
              </a:prstGeom>
              <a:blipFill>
                <a:blip r:embed="rId2"/>
                <a:stretch>
                  <a:fillRect l="-1123" r="-1053" b="-1457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EE9D44-BD25-44C6-A54B-BC657E7B480D}"/>
                  </a:ext>
                </a:extLst>
              </p:cNvPr>
              <p:cNvSpPr txBox="1"/>
              <p:nvPr/>
            </p:nvSpPr>
            <p:spPr>
              <a:xfrm>
                <a:off x="1850231" y="2187602"/>
                <a:ext cx="160678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98EE9D44-BD25-44C6-A54B-BC657E7B48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2187602"/>
                <a:ext cx="1606786" cy="369332"/>
              </a:xfrm>
              <a:prstGeom prst="rect">
                <a:avLst/>
              </a:prstGeom>
              <a:blipFill>
                <a:blip r:embed="rId3"/>
                <a:stretch>
                  <a:fillRect l="-3802" b="-11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2FFD8F8-EBA8-4FF8-AD66-4BB5808761DE}"/>
                  </a:ext>
                </a:extLst>
              </p:cNvPr>
              <p:cNvSpPr/>
              <p:nvPr/>
            </p:nvSpPr>
            <p:spPr>
              <a:xfrm>
                <a:off x="1762706" y="2747299"/>
                <a:ext cx="210564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7" name="Rectangle 6">
                <a:extLst>
                  <a:ext uri="{FF2B5EF4-FFF2-40B4-BE49-F238E27FC236}">
                    <a16:creationId xmlns:a16="http://schemas.microsoft.com/office/drawing/2014/main" id="{42FFD8F8-EBA8-4FF8-AD66-4BB5808761D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747299"/>
                <a:ext cx="2105640" cy="461665"/>
              </a:xfrm>
              <a:prstGeom prst="rect">
                <a:avLst/>
              </a:prstGeom>
              <a:blipFill>
                <a:blip r:embed="rId4"/>
                <a:stretch>
                  <a:fillRect b="-2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A91FA5D-2E97-4931-B09E-67069BA04115}"/>
                  </a:ext>
                </a:extLst>
              </p:cNvPr>
              <p:cNvSpPr/>
              <p:nvPr/>
            </p:nvSpPr>
            <p:spPr>
              <a:xfrm>
                <a:off x="1762706" y="3373997"/>
                <a:ext cx="176420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A91FA5D-2E97-4931-B09E-67069BA0411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373997"/>
                <a:ext cx="1764201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995D9BD-D35C-4A8D-B847-8221E59B3138}"/>
                  </a:ext>
                </a:extLst>
              </p:cNvPr>
              <p:cNvSpPr/>
              <p:nvPr/>
            </p:nvSpPr>
            <p:spPr>
              <a:xfrm>
                <a:off x="1762706" y="3989745"/>
                <a:ext cx="235090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;</m:t>
                          </m:r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B995D9BD-D35C-4A8D-B847-8221E59B313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989745"/>
                <a:ext cx="2350900" cy="461665"/>
              </a:xfrm>
              <a:prstGeom prst="rect">
                <a:avLst/>
              </a:prstGeom>
              <a:blipFill>
                <a:blip r:embed="rId6"/>
                <a:stretch>
                  <a:fillRect b="-131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Oval 9">
            <a:extLst>
              <a:ext uri="{FF2B5EF4-FFF2-40B4-BE49-F238E27FC236}">
                <a16:creationId xmlns:a16="http://schemas.microsoft.com/office/drawing/2014/main" id="{641BABCD-2501-4B17-90AF-D8DA98B1B5F9}"/>
              </a:ext>
            </a:extLst>
          </p:cNvPr>
          <p:cNvSpPr/>
          <p:nvPr/>
        </p:nvSpPr>
        <p:spPr>
          <a:xfrm>
            <a:off x="1776334" y="3989744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627401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4" grpId="0"/>
      <p:bldP spid="5" grpId="0"/>
      <p:bldP spid="7" grpId="0"/>
      <p:bldP spid="8" grpId="0"/>
      <p:bldP spid="9" grpId="0"/>
      <p:bldP spid="10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F2013E6-ACBD-4BE0-B46A-3495E7BEE02E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3214915-03BD-4A06-BDDD-1EC06730C9C4}"/>
                  </a:ext>
                </a:extLst>
              </p:cNvPr>
              <p:cNvSpPr txBox="1"/>
              <p:nvPr/>
            </p:nvSpPr>
            <p:spPr>
              <a:xfrm>
                <a:off x="785808" y="1200211"/>
                <a:ext cx="8686799" cy="49648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CÂU 6: </a:t>
                </a:r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 phương trình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vi-VN" sz="2400" b="1" i="1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vi-VN" sz="2400" b="1" i="1" smtClean="0">
                            <a:latin typeface="Cambria Math" panose="02040503050406030204" pitchFamily="18" charset="0"/>
                          </a:rPr>
                          <m:t>𝒙</m:t>
                        </m:r>
                        <m:r>
                          <a:rPr lang="vi-VN" sz="2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vi-VN" sz="2400" b="1" i="1" smtClean="0">
                            <a:latin typeface="Cambria Math" panose="02040503050406030204" pitchFamily="18" charset="0"/>
                          </a:rPr>
                          <m:t>𝟑</m:t>
                        </m:r>
                      </m:e>
                    </m:rad>
                    <m:r>
                      <a:rPr lang="vi-VN" sz="2400" b="1" i="1">
                        <a:latin typeface="Cambria Math" panose="02040503050406030204" pitchFamily="18" charset="0"/>
                      </a:rPr>
                      <m:t>=</m:t>
                    </m:r>
                    <m:r>
                      <a:rPr lang="vi-VN" sz="2400" b="1" i="1" smtClean="0">
                        <a:latin typeface="Cambria Math" panose="02040503050406030204" pitchFamily="18" charset="0"/>
                      </a:rPr>
                      <m:t>𝟐</m:t>
                    </m:r>
                  </m:oMath>
                </a14:m>
                <a:r>
                  <a:rPr lang="vi-VN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ta được tập nghiệm là:</a:t>
                </a:r>
                <a:endParaRPr lang="vi-VN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3214915-03BD-4A06-BDDD-1EC06730C9C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1200211"/>
                <a:ext cx="8686799" cy="496483"/>
              </a:xfrm>
              <a:prstGeom prst="rect">
                <a:avLst/>
              </a:prstGeom>
              <a:blipFill>
                <a:blip r:embed="rId2"/>
                <a:stretch>
                  <a:fillRect l="-1123" t="-2469" b="-28395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E3BD679-C6DC-43FD-8D15-429AFFE57516}"/>
                  </a:ext>
                </a:extLst>
              </p:cNvPr>
              <p:cNvSpPr txBox="1"/>
              <p:nvPr/>
            </p:nvSpPr>
            <p:spPr>
              <a:xfrm>
                <a:off x="1850231" y="1958994"/>
                <a:ext cx="1539459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E3BD679-C6DC-43FD-8D15-429AFFE575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1958994"/>
                <a:ext cx="1539459" cy="369332"/>
              </a:xfrm>
              <a:prstGeom prst="rect">
                <a:avLst/>
              </a:prstGeom>
              <a:blipFill>
                <a:blip r:embed="rId3"/>
                <a:stretch>
                  <a:fillRect l="-3968" b="-983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182D46E-4BAA-466E-8316-666F20A11AEF}"/>
                  </a:ext>
                </a:extLst>
              </p:cNvPr>
              <p:cNvSpPr/>
              <p:nvPr/>
            </p:nvSpPr>
            <p:spPr>
              <a:xfrm>
                <a:off x="1762706" y="2561555"/>
                <a:ext cx="1720920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1" i="1">
                              <a:latin typeface="Cambria Math" panose="02040503050406030204" pitchFamily="18" charset="0"/>
                            </a:rPr>
                            <m:t>𝟓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8" name="Rectangle 7">
                <a:extLst>
                  <a:ext uri="{FF2B5EF4-FFF2-40B4-BE49-F238E27FC236}">
                    <a16:creationId xmlns:a16="http://schemas.microsoft.com/office/drawing/2014/main" id="{3182D46E-4BAA-466E-8316-666F20A11AEF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561555"/>
                <a:ext cx="1720920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ABFC726-1AEF-48BA-B349-BD489D7E7168}"/>
                  </a:ext>
                </a:extLst>
              </p:cNvPr>
              <p:cNvSpPr/>
              <p:nvPr/>
            </p:nvSpPr>
            <p:spPr>
              <a:xfrm>
                <a:off x="1762706" y="3259693"/>
                <a:ext cx="176420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9" name="Rectangle 8">
                <a:extLst>
                  <a:ext uri="{FF2B5EF4-FFF2-40B4-BE49-F238E27FC236}">
                    <a16:creationId xmlns:a16="http://schemas.microsoft.com/office/drawing/2014/main" id="{AABFC726-1AEF-48BA-B349-BD489D7E716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259693"/>
                <a:ext cx="1764201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6D492DC-5F12-4028-A8BE-8A69AC4C6ACA}"/>
                  </a:ext>
                </a:extLst>
              </p:cNvPr>
              <p:cNvSpPr/>
              <p:nvPr/>
            </p:nvSpPr>
            <p:spPr>
              <a:xfrm>
                <a:off x="1762706" y="3861153"/>
                <a:ext cx="196617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   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𝑺</m:t>
                      </m:r>
                      <m:r>
                        <a:rPr lang="vi-VN" sz="2400" b="1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vi-VN" sz="2400" b="1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𝟕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86D492DC-5F12-4028-A8BE-8A69AC4C6AC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861153"/>
                <a:ext cx="1966179" cy="461665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Oval 10">
            <a:extLst>
              <a:ext uri="{FF2B5EF4-FFF2-40B4-BE49-F238E27FC236}">
                <a16:creationId xmlns:a16="http://schemas.microsoft.com/office/drawing/2014/main" id="{F44316C3-1AD4-4F5A-B45C-561B9C221199}"/>
              </a:ext>
            </a:extLst>
          </p:cNvPr>
          <p:cNvSpPr/>
          <p:nvPr/>
        </p:nvSpPr>
        <p:spPr>
          <a:xfrm>
            <a:off x="1776334" y="1929923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747539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  <p:bldP spid="8" grpId="0"/>
      <p:bldP spid="9" grpId="0"/>
      <p:bldP spid="10" grpId="0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AC56BA42-A35E-47E1-9A1C-8AC32053E666}"/>
              </a:ext>
            </a:extLst>
          </p:cNvPr>
          <p:cNvSpPr txBox="1"/>
          <p:nvPr/>
        </p:nvSpPr>
        <p:spPr>
          <a:xfrm>
            <a:off x="1246575" y="300029"/>
            <a:ext cx="520405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HÀM SỐ BẬC NHẤT: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51B301-315E-4EA9-891F-06A98A922A14}"/>
              </a:ext>
            </a:extLst>
          </p:cNvPr>
          <p:cNvSpPr txBox="1"/>
          <p:nvPr/>
        </p:nvSpPr>
        <p:spPr>
          <a:xfrm>
            <a:off x="815633" y="1122223"/>
            <a:ext cx="871413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1: VẼ ĐỒ THỊ CỦA HÀM SỐ, TÌM TỌA ĐỘ GIAO ĐIỂM CỦA HAI ĐỒ THỊ VÀ VIẾT PHƯƠNG TRÌNH ĐƯỜNG THẲNG</a:t>
            </a:r>
            <a:endParaRPr lang="vi-VN" sz="32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B34D2A-6913-4349-8A6A-A5022D83540D}"/>
              </a:ext>
            </a:extLst>
          </p:cNvPr>
          <p:cNvSpPr txBox="1"/>
          <p:nvPr/>
        </p:nvSpPr>
        <p:spPr>
          <a:xfrm>
            <a:off x="771524" y="2814642"/>
            <a:ext cx="8686799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BÀI: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– x + 3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(d)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2x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(d’) </a:t>
            </a:r>
          </a:p>
          <a:p>
            <a:pPr marL="457200" indent="-457200" algn="just">
              <a:buAutoNum type="alphaLcParenR"/>
            </a:pP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(d)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(d’)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phẳng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Oxy</a:t>
            </a:r>
          </a:p>
          <a:p>
            <a:pPr marL="457200" indent="-457200" algn="just">
              <a:buAutoNum type="alphaLcParenR"/>
            </a:pP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(d)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(d’)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  <a:endParaRPr 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buAutoNum type="alphaLcParenR"/>
            </a:pP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(D)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(D) // (d)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8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(1;1)</a:t>
            </a:r>
          </a:p>
        </p:txBody>
      </p:sp>
    </p:spTree>
    <p:extLst>
      <p:ext uri="{BB962C8B-B14F-4D97-AF65-F5344CB8AC3E}">
        <p14:creationId xmlns:p14="http://schemas.microsoft.com/office/powerpoint/2010/main" val="1882887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A3C37B09-9133-4BD6-9627-98ACC07A6911}"/>
              </a:ext>
            </a:extLst>
          </p:cNvPr>
          <p:cNvSpPr txBox="1"/>
          <p:nvPr/>
        </p:nvSpPr>
        <p:spPr>
          <a:xfrm>
            <a:off x="942970" y="793290"/>
            <a:ext cx="86867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Cho (d): y = – x + 3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(d’): y = 2x</a:t>
            </a:r>
          </a:p>
          <a:p>
            <a:pPr algn="just"/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TXĐ: x </a:t>
            </a:r>
            <a:r>
              <a:rPr lang="el-GR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ϵ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</a:t>
            </a:r>
          </a:p>
          <a:p>
            <a:pPr algn="just"/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BGT:             x   0     3                              x    0     1     </a:t>
            </a:r>
          </a:p>
          <a:p>
            <a:pPr algn="just"/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y = – x + 3   3     0                      y = 2x    0     2</a:t>
            </a:r>
            <a:endParaRPr lang="vi-VN" sz="3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DC0CECE9-8EA8-4619-A9D6-C6D9B37AFD49}"/>
              </a:ext>
            </a:extLst>
          </p:cNvPr>
          <p:cNvCxnSpPr>
            <a:cxnSpLocks/>
          </p:cNvCxnSpPr>
          <p:nvPr/>
        </p:nvCxnSpPr>
        <p:spPr>
          <a:xfrm>
            <a:off x="1671638" y="2244472"/>
            <a:ext cx="2906313" cy="0"/>
          </a:xfrm>
          <a:prstGeom prst="line">
            <a:avLst/>
          </a:prstGeom>
          <a:ln w="28575">
            <a:solidFill>
              <a:srgbClr val="0432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04EDDB7-6377-4D02-AD73-3473C0E36A9B}"/>
              </a:ext>
            </a:extLst>
          </p:cNvPr>
          <p:cNvCxnSpPr>
            <a:cxnSpLocks/>
          </p:cNvCxnSpPr>
          <p:nvPr/>
        </p:nvCxnSpPr>
        <p:spPr>
          <a:xfrm>
            <a:off x="6157910" y="2223707"/>
            <a:ext cx="2638430" cy="0"/>
          </a:xfrm>
          <a:prstGeom prst="line">
            <a:avLst/>
          </a:prstGeom>
          <a:ln w="28575">
            <a:solidFill>
              <a:srgbClr val="0432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B6E270C-2EBF-4F13-849D-5B892FA46280}"/>
              </a:ext>
            </a:extLst>
          </p:cNvPr>
          <p:cNvCxnSpPr/>
          <p:nvPr/>
        </p:nvCxnSpPr>
        <p:spPr>
          <a:xfrm>
            <a:off x="3499242" y="1844421"/>
            <a:ext cx="0" cy="771525"/>
          </a:xfrm>
          <a:prstGeom prst="line">
            <a:avLst/>
          </a:prstGeom>
          <a:ln w="28575">
            <a:solidFill>
              <a:srgbClr val="0432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51B7BB21-623C-4876-8AAB-CF4B535FEA2E}"/>
              </a:ext>
            </a:extLst>
          </p:cNvPr>
          <p:cNvCxnSpPr/>
          <p:nvPr/>
        </p:nvCxnSpPr>
        <p:spPr>
          <a:xfrm>
            <a:off x="7777163" y="1837944"/>
            <a:ext cx="0" cy="771525"/>
          </a:xfrm>
          <a:prstGeom prst="line">
            <a:avLst/>
          </a:prstGeom>
          <a:ln w="28575">
            <a:solidFill>
              <a:srgbClr val="0432FF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98D0A747-FD71-4E77-B801-4BC98138D10D}"/>
              </a:ext>
            </a:extLst>
          </p:cNvPr>
          <p:cNvSpPr/>
          <p:nvPr/>
        </p:nvSpPr>
        <p:spPr>
          <a:xfrm>
            <a:off x="4889149" y="243956"/>
            <a:ext cx="1188147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GIẢI:</a:t>
            </a:r>
            <a:endParaRPr lang="en-US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898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>
            <a:extLst>
              <a:ext uri="{FF2B5EF4-FFF2-40B4-BE49-F238E27FC236}">
                <a16:creationId xmlns:a16="http://schemas.microsoft.com/office/drawing/2014/main" id="{7C31AABF-B01D-4B4B-BF14-1F523ACFE355}"/>
              </a:ext>
            </a:extLst>
          </p:cNvPr>
          <p:cNvSpPr txBox="1"/>
          <p:nvPr/>
        </p:nvSpPr>
        <p:spPr>
          <a:xfrm>
            <a:off x="1214435" y="328609"/>
            <a:ext cx="360387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CĂN BẬC HAI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145155-5E1B-411B-B4A6-C395FFF31DE2}"/>
              </a:ext>
            </a:extLst>
          </p:cNvPr>
          <p:cNvSpPr txBox="1"/>
          <p:nvPr/>
        </p:nvSpPr>
        <p:spPr>
          <a:xfrm>
            <a:off x="1214435" y="1122223"/>
            <a:ext cx="70673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1: TÍNH VÀ THU GỌN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AF9EC1A-66CB-402B-9926-60D1FF9692E1}"/>
                  </a:ext>
                </a:extLst>
              </p:cNvPr>
              <p:cNvSpPr txBox="1"/>
              <p:nvPr/>
            </p:nvSpPr>
            <p:spPr>
              <a:xfrm>
                <a:off x="1214435" y="2135980"/>
                <a:ext cx="2987421" cy="4203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75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48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0AF9EC1A-66CB-402B-9926-60D1FF9692E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435" y="2135980"/>
                <a:ext cx="2987421" cy="420371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F2D7751-3146-4883-9A6C-AE16A38188C5}"/>
                  </a:ext>
                </a:extLst>
              </p:cNvPr>
              <p:cNvSpPr txBox="1"/>
              <p:nvPr/>
            </p:nvSpPr>
            <p:spPr>
              <a:xfrm>
                <a:off x="1214435" y="2746129"/>
                <a:ext cx="4127092" cy="42037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180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125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F2D7751-3146-4883-9A6C-AE16A38188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435" y="2746129"/>
                <a:ext cx="4127092" cy="420371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EA74F75-CED4-4FDE-992D-65C1A9475779}"/>
                  </a:ext>
                </a:extLst>
              </p:cNvPr>
              <p:cNvSpPr txBox="1"/>
              <p:nvPr/>
            </p:nvSpPr>
            <p:spPr>
              <a:xfrm>
                <a:off x="1214435" y="3934443"/>
                <a:ext cx="3950377" cy="7515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vi-VN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vi-VN" sz="2400" b="0" i="1" smtClean="0">
                                      <a:latin typeface="Cambria Math" panose="02040503050406030204" pitchFamily="18" charset="0"/>
                                    </a:rPr>
                                    <m:t>2−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vi-VN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vi-VN" sz="2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vi-VN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vi-VN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vi-VN" sz="2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  <m:r>
                                    <a:rPr lang="vi-VN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EA74F75-CED4-4FDE-992D-65C1A94757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435" y="3934443"/>
                <a:ext cx="3950377" cy="75155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24A9DF5-382C-4649-887E-251302A98A18}"/>
                  </a:ext>
                </a:extLst>
              </p:cNvPr>
              <p:cNvSpPr txBox="1"/>
              <p:nvPr/>
            </p:nvSpPr>
            <p:spPr>
              <a:xfrm>
                <a:off x="1214435" y="4756942"/>
                <a:ext cx="1600951" cy="76668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724A9DF5-382C-4649-887E-251302A98A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4435" y="4756942"/>
                <a:ext cx="1600951" cy="76668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EBC67E-60DC-4237-ABE4-9A8A0357C4F8}"/>
                  </a:ext>
                </a:extLst>
              </p:cNvPr>
              <p:cNvSpPr txBox="1"/>
              <p:nvPr/>
            </p:nvSpPr>
            <p:spPr>
              <a:xfrm>
                <a:off x="6233532" y="2131255"/>
                <a:ext cx="1790811" cy="8498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C3EBC67E-60DC-4237-ABE4-9A8A0357C4F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532" y="2131255"/>
                <a:ext cx="1790811" cy="84984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B2CD4A5-EA2A-4B6E-B0A8-94ED43481DC1}"/>
                  </a:ext>
                </a:extLst>
              </p:cNvPr>
              <p:cNvSpPr txBox="1"/>
              <p:nvPr/>
            </p:nvSpPr>
            <p:spPr>
              <a:xfrm>
                <a:off x="6233532" y="3046868"/>
                <a:ext cx="2677400" cy="8461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  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4B2CD4A5-EA2A-4B6E-B0A8-94ED43481D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532" y="3046868"/>
                <a:ext cx="2677400" cy="84612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6FFD5A2-E3C3-4935-98BB-ED24EE9292F6}"/>
                  </a:ext>
                </a:extLst>
              </p:cNvPr>
              <p:cNvSpPr/>
              <p:nvPr/>
            </p:nvSpPr>
            <p:spPr>
              <a:xfrm>
                <a:off x="1157283" y="3287527"/>
                <a:ext cx="3900490" cy="534826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2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d>
                        <m:d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+6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:3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56FFD5A2-E3C3-4935-98BB-ED24EE9292F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57283" y="3287527"/>
                <a:ext cx="3900490" cy="53482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AF43536-F9CC-4E10-9A79-A878EBB4838C}"/>
                  </a:ext>
                </a:extLst>
              </p:cNvPr>
              <p:cNvSpPr txBox="1"/>
              <p:nvPr/>
            </p:nvSpPr>
            <p:spPr>
              <a:xfrm>
                <a:off x="6233532" y="4017446"/>
                <a:ext cx="3434723" cy="84984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e>
                          </m:rad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1AF43536-F9CC-4E10-9A79-A878EBB4838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532" y="4017446"/>
                <a:ext cx="3434723" cy="84984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FD91F0A-C05C-4DF1-8405-FF2776875219}"/>
                  </a:ext>
                </a:extLst>
              </p:cNvPr>
              <p:cNvSpPr txBox="1"/>
              <p:nvPr/>
            </p:nvSpPr>
            <p:spPr>
              <a:xfrm>
                <a:off x="6233532" y="5009270"/>
                <a:ext cx="1562094" cy="80470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9FD91F0A-C05C-4DF1-8405-FF277687521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33532" y="5009270"/>
                <a:ext cx="1562094" cy="80470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768230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2" grpId="0"/>
      <p:bldP spid="3" grpId="0"/>
      <p:bldP spid="4" grpId="0"/>
      <p:bldP spid="5" grpId="0"/>
      <p:bldP spid="7" grpId="0"/>
      <p:bldP spid="10" grpId="0"/>
      <p:bldP spid="11" grpId="0"/>
      <p:bldP spid="12" grpId="0"/>
      <p:bldP spid="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EBB163-32A4-42F6-BBB7-8FCDFA739FD2}"/>
              </a:ext>
            </a:extLst>
          </p:cNvPr>
          <p:cNvSpPr txBox="1"/>
          <p:nvPr/>
        </p:nvSpPr>
        <p:spPr>
          <a:xfrm>
            <a:off x="871536" y="171429"/>
            <a:ext cx="161449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4" name="Line 3">
            <a:extLst>
              <a:ext uri="{FF2B5EF4-FFF2-40B4-BE49-F238E27FC236}">
                <a16:creationId xmlns:a16="http://schemas.microsoft.com/office/drawing/2014/main" id="{137280DF-8E7B-4335-8E40-DD767E61AFB7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3429000"/>
            <a:ext cx="7315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5" name="Line 2">
            <a:extLst>
              <a:ext uri="{FF2B5EF4-FFF2-40B4-BE49-F238E27FC236}">
                <a16:creationId xmlns:a16="http://schemas.microsoft.com/office/drawing/2014/main" id="{07405541-EF08-42BC-8545-06D751B114C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6069013" y="381000"/>
            <a:ext cx="0" cy="58674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6" name="Text Box 13">
            <a:extLst>
              <a:ext uri="{FF2B5EF4-FFF2-40B4-BE49-F238E27FC236}">
                <a16:creationId xmlns:a16="http://schemas.microsoft.com/office/drawing/2014/main" id="{DAF56860-286A-42D5-86CC-53AA1B8D1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71043" y="3367088"/>
            <a:ext cx="56197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.VnTime" panose="020B7200000000000000" pitchFamily="34" charset="0"/>
              </a:rPr>
              <a:t>x</a:t>
            </a:r>
          </a:p>
        </p:txBody>
      </p:sp>
      <p:sp>
        <p:nvSpPr>
          <p:cNvPr id="7" name="Text Box 12">
            <a:extLst>
              <a:ext uri="{FF2B5EF4-FFF2-40B4-BE49-F238E27FC236}">
                <a16:creationId xmlns:a16="http://schemas.microsoft.com/office/drawing/2014/main" id="{F237A068-7012-4CBA-A5F7-E7634A2C6D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888" y="180968"/>
            <a:ext cx="561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.VnTime" panose="020B7200000000000000" pitchFamily="34" charset="0"/>
              </a:rPr>
              <a:t>y</a:t>
            </a:r>
          </a:p>
        </p:txBody>
      </p:sp>
      <p:sp>
        <p:nvSpPr>
          <p:cNvPr id="8" name="Text Box 14">
            <a:extLst>
              <a:ext uri="{FF2B5EF4-FFF2-40B4-BE49-F238E27FC236}">
                <a16:creationId xmlns:a16="http://schemas.microsoft.com/office/drawing/2014/main" id="{6F2E7D60-846F-43DE-BEDE-7D2CA2682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29260" y="3446469"/>
            <a:ext cx="5619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MS Song" pitchFamily="49" charset="-122"/>
              </a:rPr>
              <a:t>O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B9E4F1D-2CA9-4B48-A2F4-3D122BD0BC16}"/>
              </a:ext>
            </a:extLst>
          </p:cNvPr>
          <p:cNvCxnSpPr>
            <a:cxnSpLocks/>
          </p:cNvCxnSpPr>
          <p:nvPr/>
        </p:nvCxnSpPr>
        <p:spPr>
          <a:xfrm>
            <a:off x="6619875" y="3343272"/>
            <a:ext cx="0" cy="2000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FA4B5ADB-9E95-4BB0-A1A6-7C7FCA6A8E03}"/>
              </a:ext>
            </a:extLst>
          </p:cNvPr>
          <p:cNvCxnSpPr>
            <a:cxnSpLocks/>
          </p:cNvCxnSpPr>
          <p:nvPr/>
        </p:nvCxnSpPr>
        <p:spPr>
          <a:xfrm>
            <a:off x="7158046" y="3338504"/>
            <a:ext cx="0" cy="2000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BFC29ECC-4109-4DFC-A896-621C2F7510A3}"/>
              </a:ext>
            </a:extLst>
          </p:cNvPr>
          <p:cNvCxnSpPr>
            <a:cxnSpLocks/>
          </p:cNvCxnSpPr>
          <p:nvPr/>
        </p:nvCxnSpPr>
        <p:spPr>
          <a:xfrm>
            <a:off x="5986449" y="2309800"/>
            <a:ext cx="1857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DB14E31B-078C-42FF-919F-795EB5743DAA}"/>
              </a:ext>
            </a:extLst>
          </p:cNvPr>
          <p:cNvCxnSpPr>
            <a:cxnSpLocks/>
          </p:cNvCxnSpPr>
          <p:nvPr/>
        </p:nvCxnSpPr>
        <p:spPr>
          <a:xfrm>
            <a:off x="5981687" y="2862252"/>
            <a:ext cx="1857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 Box 18">
            <a:extLst>
              <a:ext uri="{FF2B5EF4-FFF2-40B4-BE49-F238E27FC236}">
                <a16:creationId xmlns:a16="http://schemas.microsoft.com/office/drawing/2014/main" id="{FA2462B1-C9A1-4001-9340-C1B3DFB437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8713" y="3431119"/>
            <a:ext cx="5635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19" name="Text Box 18">
            <a:extLst>
              <a:ext uri="{FF2B5EF4-FFF2-40B4-BE49-F238E27FC236}">
                <a16:creationId xmlns:a16="http://schemas.microsoft.com/office/drawing/2014/main" id="{2D7B8025-39DF-45D4-A95F-025288F2B1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7256" y="2024839"/>
            <a:ext cx="5635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20" name="Text Box 18">
            <a:extLst>
              <a:ext uri="{FF2B5EF4-FFF2-40B4-BE49-F238E27FC236}">
                <a16:creationId xmlns:a16="http://schemas.microsoft.com/office/drawing/2014/main" id="{FFC7BFF2-399E-431D-810A-CF02A761E5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8676" y="2559437"/>
            <a:ext cx="5635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1" name="Text Box 18">
            <a:extLst>
              <a:ext uri="{FF2B5EF4-FFF2-40B4-BE49-F238E27FC236}">
                <a16:creationId xmlns:a16="http://schemas.microsoft.com/office/drawing/2014/main" id="{5159B501-AA29-4E09-B1D1-392A94D420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49195" y="3444876"/>
            <a:ext cx="5635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22" name="Line 11">
            <a:extLst>
              <a:ext uri="{FF2B5EF4-FFF2-40B4-BE49-F238E27FC236}">
                <a16:creationId xmlns:a16="http://schemas.microsoft.com/office/drawing/2014/main" id="{7969883A-EF11-419B-8ABE-E29F42BC377B}"/>
              </a:ext>
            </a:extLst>
          </p:cNvPr>
          <p:cNvSpPr>
            <a:spLocks noChangeShapeType="1"/>
          </p:cNvSpPr>
          <p:nvPr/>
        </p:nvSpPr>
        <p:spPr bwMode="auto">
          <a:xfrm rot="180000" flipH="1">
            <a:off x="4980052" y="315362"/>
            <a:ext cx="2354118" cy="5888265"/>
          </a:xfrm>
          <a:prstGeom prst="line">
            <a:avLst/>
          </a:prstGeom>
          <a:noFill/>
          <a:ln w="38100">
            <a:solidFill>
              <a:srgbClr val="0000FF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4" name="Text Box 20">
            <a:extLst>
              <a:ext uri="{FF2B5EF4-FFF2-40B4-BE49-F238E27FC236}">
                <a16:creationId xmlns:a16="http://schemas.microsoft.com/office/drawing/2014/main" id="{21B96921-110C-4732-804E-E5D553D4F606}"/>
              </a:ext>
            </a:extLst>
          </p:cNvPr>
          <p:cNvSpPr txBox="1">
            <a:spLocks noChangeArrowheads="1"/>
          </p:cNvSpPr>
          <p:nvPr/>
        </p:nvSpPr>
        <p:spPr bwMode="auto">
          <a:xfrm rot="2737955">
            <a:off x="7751016" y="4070077"/>
            <a:ext cx="245338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dirty="0">
                <a:latin typeface=".VnTime" panose="020B7200000000000000" pitchFamily="34" charset="0"/>
              </a:rPr>
              <a:t>(d’): y = - x + 3</a:t>
            </a:r>
          </a:p>
        </p:txBody>
      </p:sp>
      <p:sp>
        <p:nvSpPr>
          <p:cNvPr id="25" name="Text Box 22">
            <a:extLst>
              <a:ext uri="{FF2B5EF4-FFF2-40B4-BE49-F238E27FC236}">
                <a16:creationId xmlns:a16="http://schemas.microsoft.com/office/drawing/2014/main" id="{F5891FA9-19D4-45C5-9C5F-3EBE56220460}"/>
              </a:ext>
            </a:extLst>
          </p:cNvPr>
          <p:cNvSpPr txBox="1">
            <a:spLocks noChangeArrowheads="1"/>
          </p:cNvSpPr>
          <p:nvPr/>
        </p:nvSpPr>
        <p:spPr bwMode="auto">
          <a:xfrm rot="17741094">
            <a:off x="4081468" y="4810196"/>
            <a:ext cx="1981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vi-VN" sz="2800" dirty="0">
                <a:latin typeface=".VnTime" panose="020B7200000000000000" pitchFamily="34" charset="0"/>
              </a:rPr>
              <a:t>(d): y = 2x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089526F7-92BF-48D7-B5DC-D4D69DFE6E95}"/>
              </a:ext>
            </a:extLst>
          </p:cNvPr>
          <p:cNvCxnSpPr>
            <a:cxnSpLocks/>
          </p:cNvCxnSpPr>
          <p:nvPr/>
        </p:nvCxnSpPr>
        <p:spPr>
          <a:xfrm>
            <a:off x="5495926" y="3333741"/>
            <a:ext cx="0" cy="2000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" name="Line 6">
            <a:extLst>
              <a:ext uri="{FF2B5EF4-FFF2-40B4-BE49-F238E27FC236}">
                <a16:creationId xmlns:a16="http://schemas.microsoft.com/office/drawing/2014/main" id="{FCE513D5-3B12-40D1-9EFE-F358B032953F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886319" y="585788"/>
            <a:ext cx="4601421" cy="46005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vi-VN"/>
          </a:p>
        </p:txBody>
      </p:sp>
      <p:sp>
        <p:nvSpPr>
          <p:cNvPr id="28" name="Text Box 18">
            <a:extLst>
              <a:ext uri="{FF2B5EF4-FFF2-40B4-BE49-F238E27FC236}">
                <a16:creationId xmlns:a16="http://schemas.microsoft.com/office/drawing/2014/main" id="{CD6A69A6-ABA9-4A06-A618-66B5909897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28404" y="2897190"/>
            <a:ext cx="563562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-1</a:t>
            </a:r>
          </a:p>
        </p:txBody>
      </p:sp>
      <mc:AlternateContent xmlns:mc="http://schemas.openxmlformats.org/markup-compatibility/2006" xmlns:p14="http://schemas.microsoft.com/office/powerpoint/2010/main" xmlns:aink="http://schemas.microsoft.com/office/drawing/2016/ink">
        <mc:Choice Requires="p14 aink">
          <p:contentPart p14:bwMode="auto" r:id="rId2">
            <p14:nvContentPartPr>
              <p14:cNvPr id="33" name="Ink 32">
                <a:extLst>
                  <a:ext uri="{FF2B5EF4-FFF2-40B4-BE49-F238E27FC236}">
                    <a16:creationId xmlns:a16="http://schemas.microsoft.com/office/drawing/2014/main" id="{92BAB246-C1AE-4DDC-8358-C3B6C8611731}"/>
                  </a:ext>
                </a:extLst>
              </p14:cNvPr>
              <p14:cNvContentPartPr/>
              <p14:nvPr/>
            </p14:nvContentPartPr>
            <p14:xfrm>
              <a:off x="7457557" y="2442645"/>
              <a:ext cx="360" cy="360"/>
            </p14:xfrm>
          </p:contentPart>
        </mc:Choice>
        <mc:Fallback xmlns="">
          <p:pic>
            <p:nvPicPr>
              <p:cNvPr id="33" name="Ink 32">
                <a:extLst>
                  <a:ext uri="{FF2B5EF4-FFF2-40B4-BE49-F238E27FC236}">
                    <a16:creationId xmlns:a16="http://schemas.microsoft.com/office/drawing/2014/main" id="{92BAB246-C1AE-4DDC-8358-C3B6C8611731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7439557" y="2334645"/>
                <a:ext cx="36000" cy="216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42" name="Ink 41">
                <a:extLst>
                  <a:ext uri="{FF2B5EF4-FFF2-40B4-BE49-F238E27FC236}">
                    <a16:creationId xmlns:a16="http://schemas.microsoft.com/office/drawing/2014/main" id="{2C3EDE00-80B6-404E-8E8E-9E1E4C55A1EB}"/>
                  </a:ext>
                </a:extLst>
              </p14:cNvPr>
              <p14:cNvContentPartPr/>
              <p14:nvPr/>
            </p14:nvContentPartPr>
            <p14:xfrm>
              <a:off x="6612997" y="2328525"/>
              <a:ext cx="360" cy="1128600"/>
            </p14:xfrm>
          </p:contentPart>
        </mc:Choice>
        <mc:Fallback xmlns="">
          <p:pic>
            <p:nvPicPr>
              <p:cNvPr id="42" name="Ink 41">
                <a:extLst>
                  <a:ext uri="{FF2B5EF4-FFF2-40B4-BE49-F238E27FC236}">
                    <a16:creationId xmlns:a16="http://schemas.microsoft.com/office/drawing/2014/main" id="{2C3EDE00-80B6-404E-8E8E-9E1E4C55A1EB}"/>
                  </a:ext>
                </a:extLst>
              </p:cNvPr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603997" y="2319885"/>
                <a:ext cx="18000" cy="11462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52" name="Ink 51">
                <a:extLst>
                  <a:ext uri="{FF2B5EF4-FFF2-40B4-BE49-F238E27FC236}">
                    <a16:creationId xmlns:a16="http://schemas.microsoft.com/office/drawing/2014/main" id="{94F1069E-13FC-4FA0-83C7-A3CDEC51103F}"/>
                  </a:ext>
                </a:extLst>
              </p14:cNvPr>
              <p14:cNvContentPartPr/>
              <p14:nvPr/>
            </p14:nvContentPartPr>
            <p14:xfrm>
              <a:off x="6057157" y="2326725"/>
              <a:ext cx="557280" cy="360"/>
            </p14:xfrm>
          </p:contentPart>
        </mc:Choice>
        <mc:Fallback xmlns="">
          <p:pic>
            <p:nvPicPr>
              <p:cNvPr id="52" name="Ink 51">
                <a:extLst>
                  <a:ext uri="{FF2B5EF4-FFF2-40B4-BE49-F238E27FC236}">
                    <a16:creationId xmlns:a16="http://schemas.microsoft.com/office/drawing/2014/main" id="{94F1069E-13FC-4FA0-83C7-A3CDEC51103F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048517" y="2317725"/>
                <a:ext cx="574920" cy="18000"/>
              </a:xfrm>
              <a:prstGeom prst="rect">
                <a:avLst/>
              </a:prstGeom>
            </p:spPr>
          </p:pic>
        </mc:Fallback>
      </mc:AlternateContent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70598BC-3757-40D2-A47B-C053C65F22A5}"/>
              </a:ext>
            </a:extLst>
          </p:cNvPr>
          <p:cNvCxnSpPr>
            <a:cxnSpLocks/>
          </p:cNvCxnSpPr>
          <p:nvPr/>
        </p:nvCxnSpPr>
        <p:spPr>
          <a:xfrm>
            <a:off x="7724775" y="3329299"/>
            <a:ext cx="0" cy="200025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" name="Text Box 18">
            <a:extLst>
              <a:ext uri="{FF2B5EF4-FFF2-40B4-BE49-F238E27FC236}">
                <a16:creationId xmlns:a16="http://schemas.microsoft.com/office/drawing/2014/main" id="{F3776C35-8FD8-4BF6-8B6D-722C3F0D5D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74740" y="3412585"/>
            <a:ext cx="5635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2043A43E-BF2A-4EAE-83E1-08BF3BF12F58}"/>
              </a:ext>
            </a:extLst>
          </p:cNvPr>
          <p:cNvCxnSpPr>
            <a:cxnSpLocks/>
          </p:cNvCxnSpPr>
          <p:nvPr/>
        </p:nvCxnSpPr>
        <p:spPr>
          <a:xfrm>
            <a:off x="5976924" y="1771641"/>
            <a:ext cx="18573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Text Box 18">
            <a:extLst>
              <a:ext uri="{FF2B5EF4-FFF2-40B4-BE49-F238E27FC236}">
                <a16:creationId xmlns:a16="http://schemas.microsoft.com/office/drawing/2014/main" id="{BB2048DF-ABBD-4791-9BBE-1DC963E325D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05488" y="1477305"/>
            <a:ext cx="5635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376501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2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3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80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19" grpId="0"/>
      <p:bldP spid="20" grpId="0"/>
      <p:bldP spid="21" grpId="0"/>
      <p:bldP spid="24" grpId="0"/>
      <p:bldP spid="28" grpId="0"/>
      <p:bldP spid="30" grpId="0"/>
      <p:bldP spid="3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D387A010-FF27-45F3-9557-5E75B7E885A9}"/>
              </a:ext>
            </a:extLst>
          </p:cNvPr>
          <p:cNvSpPr txBox="1"/>
          <p:nvPr/>
        </p:nvSpPr>
        <p:spPr>
          <a:xfrm>
            <a:off x="738187" y="290479"/>
            <a:ext cx="868679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hoành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(d)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(d’)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– x + 3 = 2x</a:t>
            </a:r>
          </a:p>
          <a:p>
            <a:pPr marL="457200" indent="-457200" algn="just">
              <a:buFont typeface="Wingdings" panose="05000000000000000000" pitchFamily="2" charset="2"/>
              <a:buChar char="ó"/>
            </a:pP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– x – 2x = – 3</a:t>
            </a:r>
          </a:p>
          <a:p>
            <a:pPr marL="457200" indent="-457200" algn="just">
              <a:buFont typeface="Wingdings" panose="05000000000000000000" pitchFamily="2" charset="2"/>
              <a:buChar char="ó"/>
            </a:pP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– 3x = – 3</a:t>
            </a:r>
          </a:p>
          <a:p>
            <a:pPr marL="457200" indent="-457200" algn="just">
              <a:buFont typeface="Wingdings" panose="05000000000000000000" pitchFamily="2" charset="2"/>
              <a:buChar char="ó"/>
            </a:pP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x = 1</a:t>
            </a:r>
          </a:p>
          <a:p>
            <a:pPr algn="just"/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Thay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x = 1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vào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(d’): y = 2x </a:t>
            </a:r>
          </a:p>
          <a:p>
            <a:pPr algn="just"/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=&gt; y = 2.1 = 2</a:t>
            </a:r>
          </a:p>
          <a:p>
            <a:pPr algn="just"/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Vậy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tọa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độ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giao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điểm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của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(d)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và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(d’) </a:t>
            </a:r>
            <a:r>
              <a:rPr lang="en-US" sz="3000" b="1" dirty="0" err="1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là</a:t>
            </a:r>
            <a:r>
              <a:rPr lang="en-US" sz="3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(1;2)</a:t>
            </a:r>
            <a:endParaRPr lang="vi-VN" sz="3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47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42C1282-C188-4FD3-BEF7-E94D4DD2571E}"/>
                  </a:ext>
                </a:extLst>
              </p:cNvPr>
              <p:cNvSpPr txBox="1"/>
              <p:nvPr/>
            </p:nvSpPr>
            <p:spPr>
              <a:xfrm>
                <a:off x="795339" y="319055"/>
                <a:ext cx="8686799" cy="48154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c)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phương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trình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đường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thẳng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(D)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dạng</a:t>
                </a:r>
                <a:endParaRPr lang="en-US" sz="3000" b="1" dirty="0">
                  <a:solidFill>
                    <a:srgbClr val="0432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 = ax + b </a:t>
                </a:r>
              </a:p>
              <a:p>
                <a:pPr algn="just"/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Ta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có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: (D): y = ax + b // (d): y = 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x + 3 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3000" b="1" i="1" smtClean="0">
                          <a:solidFill>
                            <a:srgbClr val="0432FF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  <a:sym typeface="Wingdings" panose="05000000000000000000" pitchFamily="2" charset="2"/>
                        </a:rPr>
                        <m:t>⇒</m:t>
                      </m:r>
                      <m:d>
                        <m:dPr>
                          <m:begChr m:val="{"/>
                          <m:endChr m:val=""/>
                          <m:ctrlPr>
                            <a:rPr lang="en-US" sz="3000" b="1" i="1" smtClean="0">
                              <a:solidFill>
                                <a:srgbClr val="0432FF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  <a:sym typeface="Wingdings" panose="05000000000000000000" pitchFamily="2" charset="2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3000" b="1" i="1" smtClean="0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  <a:sym typeface="Wingdings" panose="05000000000000000000" pitchFamily="2" charset="2"/>
                                </a:rPr>
                              </m:ctrlPr>
                            </m:eqArrPr>
                            <m:e>
                              <m:r>
                                <a:rPr lang="en-US" sz="3000" b="1" i="1" smtClean="0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  <a:sym typeface="Wingdings" panose="05000000000000000000" pitchFamily="2" charset="2"/>
                                </a:rPr>
                                <m:t>𝒂</m:t>
                              </m:r>
                              <m:r>
                                <a:rPr lang="en-US" sz="3000" b="1" i="1" smtClean="0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  <a:sym typeface="Wingdings" panose="05000000000000000000" pitchFamily="2" charset="2"/>
                                </a:rPr>
                                <m:t>=−</m:t>
                              </m:r>
                              <m:r>
                                <a:rPr lang="en-US" sz="3000" b="1" i="1" smtClean="0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  <a:sym typeface="Wingdings" panose="05000000000000000000" pitchFamily="2" charset="2"/>
                                </a:rPr>
                                <m:t>𝟏</m:t>
                              </m:r>
                            </m:e>
                            <m:e>
                              <m:r>
                                <a:rPr lang="en-US" sz="3000" b="1" i="1" smtClean="0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  <a:sym typeface="Wingdings" panose="05000000000000000000" pitchFamily="2" charset="2"/>
                                </a:rPr>
                                <m:t>𝒃</m:t>
                              </m:r>
                              <m:r>
                                <a:rPr lang="en-US" sz="3000" b="1" i="1" smtClean="0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  <a:sym typeface="Wingdings" panose="05000000000000000000" pitchFamily="2" charset="2"/>
                                </a:rPr>
                                <m:t>≠</m:t>
                              </m:r>
                              <m:r>
                                <a:rPr lang="en-US" sz="3000" b="1" i="1" smtClean="0">
                                  <a:solidFill>
                                    <a:srgbClr val="0432FF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Times New Roman" panose="02020603050405020304" pitchFamily="18" charset="0"/>
                                  <a:sym typeface="Wingdings" panose="05000000000000000000" pitchFamily="2" charset="2"/>
                                </a:rPr>
                                <m:t>𝟑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3000" b="1" dirty="0">
                  <a:solidFill>
                    <a:srgbClr val="0432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Wingdings" panose="05000000000000000000" pitchFamily="2" charset="2"/>
                </a:endParaRPr>
              </a:p>
              <a:p>
                <a:pPr marL="457200" indent="-457200" algn="just">
                  <a:buFont typeface="Symbol" panose="05050102010706020507" pitchFamily="18" charset="2"/>
                  <a:buChar char="Þ"/>
                </a:pP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(D): y = 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x + b </a:t>
                </a:r>
              </a:p>
              <a:p>
                <a:pPr algn="just"/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Lại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có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: (D)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đi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qua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điểm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A (1;1)</a:t>
                </a:r>
              </a:p>
              <a:p>
                <a:pPr marL="457200" indent="-457200" algn="just">
                  <a:buFont typeface="Symbol" panose="05050102010706020507" pitchFamily="18" charset="2"/>
                  <a:buChar char="Þ"/>
                </a:pP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1 = 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1 + b </a:t>
                </a:r>
              </a:p>
              <a:p>
                <a:pPr marL="457200" indent="-457200" algn="just">
                  <a:buFont typeface="Symbol" panose="05050102010706020507" pitchFamily="18" charset="2"/>
                  <a:buChar char="Þ"/>
                </a:pP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b = 2 (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nhận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)</a:t>
                </a:r>
              </a:p>
              <a:p>
                <a:pPr algn="just"/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Vậy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phương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trình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đường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</a:t>
                </a:r>
                <a:r>
                  <a:rPr lang="en-US" sz="3000" b="1" dirty="0" err="1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thẳng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 (D): y = </a:t>
                </a:r>
                <a:r>
                  <a:rPr lang="en-US" sz="3000" b="1" dirty="0">
                    <a:solidFill>
                      <a:srgbClr val="0432FF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– x + 2</a:t>
                </a:r>
                <a:endParaRPr lang="vi-VN" sz="3000" b="1" dirty="0">
                  <a:solidFill>
                    <a:srgbClr val="0432FF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042C1282-C188-4FD3-BEF7-E94D4DD2571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339" y="319055"/>
                <a:ext cx="8686799" cy="4815485"/>
              </a:xfrm>
              <a:prstGeom prst="rect">
                <a:avLst/>
              </a:prstGeom>
              <a:blipFill>
                <a:blip r:embed="rId2"/>
                <a:stretch>
                  <a:fillRect l="-1684" t="-1646" b="-303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Box 14">
            <a:extLst>
              <a:ext uri="{FF2B5EF4-FFF2-40B4-BE49-F238E27FC236}">
                <a16:creationId xmlns:a16="http://schemas.microsoft.com/office/drawing/2014/main" id="{0FFDFD26-523E-464A-8537-1A19F8E2E514}"/>
              </a:ext>
            </a:extLst>
          </p:cNvPr>
          <p:cNvSpPr txBox="1"/>
          <p:nvPr/>
        </p:nvSpPr>
        <p:spPr>
          <a:xfrm>
            <a:off x="1121227" y="293543"/>
            <a:ext cx="62821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2: TOÁN THỰC TẾ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36CE40D-9386-4242-B373-439A8E85BCA2}"/>
              </a:ext>
            </a:extLst>
          </p:cNvPr>
          <p:cNvSpPr txBox="1"/>
          <p:nvPr/>
        </p:nvSpPr>
        <p:spPr>
          <a:xfrm>
            <a:off x="785808" y="1028759"/>
            <a:ext cx="8686799" cy="51855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1:</a:t>
            </a:r>
            <a:r>
              <a:rPr lang="en-US" sz="28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nghiệp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thiếu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soát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tăng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đầy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khoa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ra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công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báo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 = 0,02t + 15.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T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(°C), t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1969.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trung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bình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bề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Đất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1969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2021?</a:t>
            </a:r>
            <a:endParaRPr lang="vi-VN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08AE98-C249-4A44-BF1A-A248C5C6EED0}"/>
                  </a:ext>
                </a:extLst>
              </p:cNvPr>
              <p:cNvSpPr txBox="1"/>
              <p:nvPr/>
            </p:nvSpPr>
            <p:spPr>
              <a:xfrm>
                <a:off x="785808" y="228656"/>
                <a:ext cx="8686799" cy="60016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4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GIẢI:</a:t>
                </a:r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just">
                  <a:buAutoNum type="alphaLcParenR"/>
                </a:pP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Nhiệt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trung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bề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mặt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Trái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Đất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1969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𝐓𝐚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</m:t>
                      </m:r>
                      <m:r>
                        <a:rPr lang="en-US" sz="24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ó: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 0,02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+ 15</m:t>
                      </m:r>
                    </m:oMath>
                  </m:oMathPara>
                </a14:m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 0,02.(19</m:t>
                      </m:r>
                      <m:r>
                        <m:rPr>
                          <m:nor/>
                        </m:rPr>
                        <a:rPr lang="en-US" sz="24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69 − 1969) + 15</m:t>
                      </m:r>
                    </m:oMath>
                  </m:oMathPara>
                </a14:m>
                <a:endParaRPr lang="en-US" sz="2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 0,02.0 + 15</m:t>
                      </m:r>
                    </m:oMath>
                  </m:oMathPara>
                </a14:m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 15</m:t>
                      </m:r>
                    </m:oMath>
                  </m:oMathPara>
                </a14:m>
                <a:endParaRPr lang="en-US" sz="24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nhiệt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trung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bề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mặt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Trái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Đất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1969 </a:t>
                </a:r>
                <a:r>
                  <a:rPr lang="en-US" sz="24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15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(°C)</a:t>
                </a:r>
              </a:p>
              <a:p>
                <a:pPr algn="just"/>
                <a:r>
                  <a:rPr lang="en-US" sz="24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b) 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Nhiệt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trung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bề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mặt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Trái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Đất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2021 </a:t>
                </a:r>
                <a:r>
                  <a:rPr lang="en-US" sz="24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𝐓𝐚</m:t>
                      </m:r>
                      <m:r>
                        <a:rPr lang="en-US" sz="2400" b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400" b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</m:t>
                      </m:r>
                      <m:r>
                        <a:rPr lang="en-US" sz="2400" b="1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ó: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 0,02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+ 15</m:t>
                      </m:r>
                    </m:oMath>
                  </m:oMathPara>
                </a14:m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 0,02.(2021</m:t>
                      </m:r>
                      <m:r>
                        <m:rPr>
                          <m:nor/>
                        </m:rPr>
                        <a:rPr lang="en-US" sz="2400" b="1" i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− 1969)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+ 15</m:t>
                      </m:r>
                    </m:oMath>
                  </m:oMathPara>
                </a14:m>
                <a:endParaRPr lang="en-US" sz="2400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 0,02.52 + 15</m:t>
                      </m:r>
                    </m:oMath>
                  </m:oMathPara>
                </a14:m>
                <a:endParaRPr lang="en-US" sz="24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1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T</m:t>
                      </m:r>
                      <m:r>
                        <m:rPr>
                          <m:nor/>
                        </m:rPr>
                        <a:rPr lang="en-US" sz="2400" b="1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m:t> = 16,04</m:t>
                      </m:r>
                    </m:oMath>
                  </m:oMathPara>
                </a14:m>
                <a:endParaRPr lang="en-US" sz="2400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nhiệt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độ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trung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bình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trên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bề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mặt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Trái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Đất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vào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2021 </a:t>
                </a:r>
                <a:r>
                  <a:rPr lang="en-US" sz="24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16,04 </a:t>
                </a:r>
                <a:r>
                  <a:rPr lang="en-US" sz="24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(°C)</a:t>
                </a:r>
              </a:p>
              <a:p>
                <a:pPr algn="just"/>
                <a:endParaRPr lang="en-US" sz="24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4208AE98-C249-4A44-BF1A-A248C5C6EED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228656"/>
                <a:ext cx="8686799" cy="6001643"/>
              </a:xfrm>
              <a:prstGeom prst="rect">
                <a:avLst/>
              </a:prstGeom>
              <a:blipFill>
                <a:blip r:embed="rId2"/>
                <a:stretch>
                  <a:fillRect l="-1123" t="-813" r="-105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990060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ED96ACA-ADF1-4CB1-83B4-093AF3ED4F82}"/>
              </a:ext>
            </a:extLst>
          </p:cNvPr>
          <p:cNvSpPr txBox="1"/>
          <p:nvPr/>
        </p:nvSpPr>
        <p:spPr>
          <a:xfrm>
            <a:off x="771520" y="400163"/>
            <a:ext cx="8686799" cy="58318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Một quyển tập giá 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000 đồng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30000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quyển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hộp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a) Gọi x là số quyển tập An mua và y là số tiền phải trả (bao gồm tiền mua tập và một hộp bút). Viết công thức biểu diễn y theo x.</a:t>
            </a:r>
            <a:endParaRPr lang="vi-VN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vi-VN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Nếu bạn An cầm 210000 đồng để đi mua một số quyển tập và một hộp bút thì bạn An mua được bao nhiêu quyển tập?</a:t>
            </a:r>
            <a:endParaRPr lang="vi-VN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609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EC5F51-954A-4E04-88C9-E167FDC2B3AE}"/>
                  </a:ext>
                </a:extLst>
              </p:cNvPr>
              <p:cNvSpPr txBox="1"/>
              <p:nvPr/>
            </p:nvSpPr>
            <p:spPr>
              <a:xfrm>
                <a:off x="785808" y="228656"/>
                <a:ext cx="8686799" cy="529375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GIẢI:</a:t>
                </a:r>
                <a:endParaRPr lang="en-US" sz="26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just">
                  <a:buFontTx/>
                  <a:buAutoNum type="alphaLcParenR"/>
                </a:pPr>
                <a:r>
                  <a:rPr lang="vi-VN" sz="2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Gọi x là số quyển tập An mua và y là số tiền phải trả (bao gồm tiền mua tập và một hộp bút). Công thức biểu diễn y theo x là:</a:t>
                </a:r>
              </a:p>
              <a:p>
                <a:pPr algn="just"/>
                <a:r>
                  <a:rPr lang="vi-VN" sz="26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Ta có: y = 4000x + 30000</a:t>
                </a:r>
                <a:endParaRPr lang="en-US" sz="26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600" b="1" dirty="0">
                    <a:solidFill>
                      <a:schemeClr val="tx1"/>
                    </a:solidFill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vi-VN" sz="26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Nếu bạn An cầm 210000 đồng để đi mua một số quyển tập và một hộp bút thì số quyển tập bạn An mua được là:</a:t>
                </a:r>
              </a:p>
              <a:p>
                <a:pPr algn="just"/>
                <a14:m>
                  <m:oMath xmlns:m="http://schemas.openxmlformats.org/officeDocument/2006/math">
                    <m:r>
                      <a:rPr lang="en-US" sz="2600" b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𝐓𝐚</m:t>
                    </m:r>
                    <m:r>
                      <a:rPr lang="en-US" sz="2600" b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  <m:r>
                      <a:rPr lang="en-US" sz="2600" b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𝐜</m:t>
                    </m:r>
                    <m:r>
                      <a:rPr lang="en-US" sz="2600" b="1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ó:</m:t>
                    </m:r>
                    <m:r>
                      <m:rPr>
                        <m:nor/>
                      </m:rPr>
                      <a:rPr lang="en-US" sz="2600" b="1" i="0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lang="vi-VN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y = 4000x + 30000</a:t>
                </a:r>
                <a:endParaRPr lang="en-US" sz="2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600" b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vi-VN" sz="2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vi-VN" sz="2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</m:t>
                      </m:r>
                      <m:r>
                        <a:rPr lang="vi-VN" sz="2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𝟎𝟎𝟎𝟎</m:t>
                      </m:r>
                      <m:r>
                        <a:rPr lang="vi-VN" sz="2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vi-VN" sz="2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𝟒𝟎𝟎𝟎𝐱</m:t>
                      </m:r>
                      <m:r>
                        <a:rPr lang="vi-VN" sz="2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+</m:t>
                      </m:r>
                      <m:r>
                        <a:rPr lang="vi-VN" sz="2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𝟑𝟎𝟎𝟎𝟎</m:t>
                      </m:r>
                    </m:oMath>
                  </m:oMathPara>
                </a14:m>
                <a:endParaRPr lang="en-US" sz="2600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b="1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m:rPr>
                          <m:nor/>
                        </m:rPr>
                        <a:rPr lang="en-US" sz="2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4000</m:t>
                      </m:r>
                      <m:r>
                        <m:rPr>
                          <m:nor/>
                        </m:rPr>
                        <a:rPr lang="en-US" sz="2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6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= 180000</m:t>
                      </m:r>
                    </m:oMath>
                  </m:oMathPara>
                </a14:m>
                <a:endParaRPr lang="en-US" sz="2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600" b="1" i="1" dirty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m:rPr>
                          <m:nor/>
                        </m:rPr>
                        <a:rPr lang="en-US" sz="2600" b="1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x</m:t>
                      </m:r>
                      <m:r>
                        <m:rPr>
                          <m:nor/>
                        </m:rPr>
                        <a:rPr lang="en-US" sz="2600" b="1" i="0" dirty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 = 45</m:t>
                      </m:r>
                    </m:oMath>
                  </m:oMathPara>
                </a14:m>
                <a:endParaRPr lang="en-US" sz="2600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quyển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bạn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An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mua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cầm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210000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đồng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để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đi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mua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tập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hộp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bút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6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45 </a:t>
                </a:r>
                <a:r>
                  <a:rPr lang="en-US" sz="26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quyển</a:t>
                </a:r>
                <a:endParaRPr lang="en-US" sz="26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61EC5F51-954A-4E04-88C9-E167FDC2B3A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228656"/>
                <a:ext cx="8686799" cy="5293757"/>
              </a:xfrm>
              <a:prstGeom prst="rect">
                <a:avLst/>
              </a:prstGeom>
              <a:blipFill>
                <a:blip r:embed="rId2"/>
                <a:stretch>
                  <a:fillRect l="-1263" t="-1152" r="-1263" b="-1959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29930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142DBA4-FEBF-4B67-9459-2858DC4EB4F3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D28828-F461-45BB-B842-D88D722C6D34}"/>
              </a:ext>
            </a:extLst>
          </p:cNvPr>
          <p:cNvSpPr txBox="1"/>
          <p:nvPr/>
        </p:nvSpPr>
        <p:spPr>
          <a:xfrm>
            <a:off x="785808" y="1171639"/>
            <a:ext cx="8686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1: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(4m – 1)x + 3 song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(d): y = – x + 5</a:t>
            </a:r>
            <a:endParaRPr lang="vi-VN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/>
              <p:nvPr/>
            </p:nvSpPr>
            <p:spPr>
              <a:xfrm>
                <a:off x="1850231" y="2187602"/>
                <a:ext cx="147258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2187602"/>
                <a:ext cx="1472583" cy="369332"/>
              </a:xfrm>
              <a:prstGeom prst="rect">
                <a:avLst/>
              </a:prstGeom>
              <a:blipFill>
                <a:blip r:embed="rId2"/>
                <a:stretch>
                  <a:fillRect l="-4149" r="-3734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/>
              <p:nvPr/>
            </p:nvSpPr>
            <p:spPr>
              <a:xfrm>
                <a:off x="1762706" y="2733011"/>
                <a:ext cx="165404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733011"/>
                <a:ext cx="1654043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/>
              <p:nvPr/>
            </p:nvSpPr>
            <p:spPr>
              <a:xfrm>
                <a:off x="1762706" y="3331133"/>
                <a:ext cx="1859227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331133"/>
                <a:ext cx="1859227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/>
              <p:nvPr/>
            </p:nvSpPr>
            <p:spPr>
              <a:xfrm>
                <a:off x="1762706" y="3875441"/>
                <a:ext cx="1737399" cy="78380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vi-VN" sz="2400" b="1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vi-VN" sz="2400" b="1" i="1" smtClean="0"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875441"/>
                <a:ext cx="1737399" cy="783804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ABCF9070-5531-493C-9205-17D484C7CDAF}"/>
              </a:ext>
            </a:extLst>
          </p:cNvPr>
          <p:cNvSpPr/>
          <p:nvPr/>
        </p:nvSpPr>
        <p:spPr>
          <a:xfrm>
            <a:off x="1762706" y="2743961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65378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142DBA4-FEBF-4B67-9459-2858DC4EB4F3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D28828-F461-45BB-B842-D88D722C6D34}"/>
              </a:ext>
            </a:extLst>
          </p:cNvPr>
          <p:cNvSpPr txBox="1"/>
          <p:nvPr/>
        </p:nvSpPr>
        <p:spPr>
          <a:xfrm>
            <a:off x="785808" y="1171639"/>
            <a:ext cx="8686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2: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(5 – m)x + 1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vi-VN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/>
              <p:nvPr/>
            </p:nvSpPr>
            <p:spPr>
              <a:xfrm>
                <a:off x="1850231" y="2187602"/>
                <a:ext cx="1474186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vi-VN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2187602"/>
                <a:ext cx="1474186" cy="369332"/>
              </a:xfrm>
              <a:prstGeom prst="rect">
                <a:avLst/>
              </a:prstGeom>
              <a:blipFill>
                <a:blip r:embed="rId2"/>
                <a:stretch>
                  <a:fillRect l="-4149" r="-4564" b="-11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/>
              <p:nvPr/>
            </p:nvSpPr>
            <p:spPr>
              <a:xfrm>
                <a:off x="1762706" y="2733011"/>
                <a:ext cx="1884875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733011"/>
                <a:ext cx="1884875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/>
              <p:nvPr/>
            </p:nvSpPr>
            <p:spPr>
              <a:xfrm>
                <a:off x="1762706" y="3331133"/>
                <a:ext cx="163160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&gt;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𝟎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331133"/>
                <a:ext cx="1631601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/>
              <p:nvPr/>
            </p:nvSpPr>
            <p:spPr>
              <a:xfrm>
                <a:off x="1762706" y="3918305"/>
                <a:ext cx="167167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𝐦</m:t>
                      </m:r>
                      <m:r>
                        <a:rPr lang="vi-VN" sz="2400" b="1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&lt;</m:t>
                      </m:r>
                      <m:r>
                        <a:rPr lang="vi-VN" sz="2400" b="1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918305"/>
                <a:ext cx="1671676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ABCF9070-5531-493C-9205-17D484C7CDAF}"/>
              </a:ext>
            </a:extLst>
          </p:cNvPr>
          <p:cNvSpPr/>
          <p:nvPr/>
        </p:nvSpPr>
        <p:spPr>
          <a:xfrm>
            <a:off x="1818056" y="3918304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565819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142DBA4-FEBF-4B67-9459-2858DC4EB4F3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D28828-F461-45BB-B842-D88D722C6D34}"/>
              </a:ext>
            </a:extLst>
          </p:cNvPr>
          <p:cNvSpPr txBox="1"/>
          <p:nvPr/>
        </p:nvSpPr>
        <p:spPr>
          <a:xfrm>
            <a:off x="785808" y="1171639"/>
            <a:ext cx="8686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3: 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Cho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2x – 3.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5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vi-VN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/>
              <p:nvPr/>
            </p:nvSpPr>
            <p:spPr>
              <a:xfrm>
                <a:off x="1850231" y="2187602"/>
                <a:ext cx="1584793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2187602"/>
                <a:ext cx="1584793" cy="369332"/>
              </a:xfrm>
              <a:prstGeom prst="rect">
                <a:avLst/>
              </a:prstGeom>
              <a:blipFill>
                <a:blip r:embed="rId2"/>
                <a:stretch>
                  <a:fillRect l="-3861" r="-3861" b="-100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/>
              <p:nvPr/>
            </p:nvSpPr>
            <p:spPr>
              <a:xfrm>
                <a:off x="1762706" y="2733011"/>
                <a:ext cx="15370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733011"/>
                <a:ext cx="1537024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/>
              <p:nvPr/>
            </p:nvSpPr>
            <p:spPr>
              <a:xfrm>
                <a:off x="1762706" y="3331133"/>
                <a:ext cx="151297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331133"/>
                <a:ext cx="1512978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/>
              <p:nvPr/>
            </p:nvSpPr>
            <p:spPr>
              <a:xfrm>
                <a:off x="1762706" y="3918305"/>
                <a:ext cx="1782283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𝐱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918305"/>
                <a:ext cx="1782283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ABCF9070-5531-493C-9205-17D484C7CDAF}"/>
              </a:ext>
            </a:extLst>
          </p:cNvPr>
          <p:cNvSpPr/>
          <p:nvPr/>
        </p:nvSpPr>
        <p:spPr>
          <a:xfrm>
            <a:off x="1762706" y="3331133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381143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3F4D3884-7B82-4810-969F-DDCF884E6198}"/>
              </a:ext>
            </a:extLst>
          </p:cNvPr>
          <p:cNvCxnSpPr>
            <a:cxnSpLocks/>
          </p:cNvCxnSpPr>
          <p:nvPr/>
        </p:nvCxnSpPr>
        <p:spPr>
          <a:xfrm>
            <a:off x="5614995" y="0"/>
            <a:ext cx="0" cy="685800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811A1E-F23E-47E9-A9F3-CA21E4016A29}"/>
                  </a:ext>
                </a:extLst>
              </p:cNvPr>
              <p:cNvSpPr txBox="1"/>
              <p:nvPr/>
            </p:nvSpPr>
            <p:spPr>
              <a:xfrm>
                <a:off x="1057267" y="362631"/>
                <a:ext cx="3522246" cy="17178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75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27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48</m:t>
                          </m:r>
                        </m:e>
                      </m:rad>
                    </m:oMath>
                  </m:oMathPara>
                </a14:m>
                <a:endParaRPr lang="vi-VN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 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25.3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9.3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16.3</m:t>
                          </m:r>
                        </m:e>
                      </m:rad>
                    </m:oMath>
                  </m:oMathPara>
                </a14:m>
                <a:endParaRPr lang="vi-VN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=5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−6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+4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vi-VN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=3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CA811A1E-F23E-47E9-A9F3-CA21E4016A2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267" y="362631"/>
                <a:ext cx="3522246" cy="171784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571707C-8E94-4AA7-A510-CE3DF0BAA416}"/>
                  </a:ext>
                </a:extLst>
              </p:cNvPr>
              <p:cNvSpPr txBox="1"/>
              <p:nvPr/>
            </p:nvSpPr>
            <p:spPr>
              <a:xfrm>
                <a:off x="1057267" y="2080474"/>
                <a:ext cx="4407810" cy="163044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80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180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125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45</m:t>
                          </m:r>
                        </m:e>
                      </m:rad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16.5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36.5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25.5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9.5</m:t>
                          </m:r>
                        </m:e>
                      </m:rad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=4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−6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+5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−3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=0 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5571707C-8E94-4AA7-A510-CE3DF0BAA41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267" y="2080474"/>
                <a:ext cx="4407810" cy="1630446"/>
              </a:xfrm>
              <a:prstGeom prst="rect">
                <a:avLst/>
              </a:prstGeom>
              <a:blipFill>
                <a:blip r:embed="rId3"/>
                <a:stretch>
                  <a:fillRect l="-1519" b="-149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C0546F9-9DD5-4651-923C-3EDB67FC621E}"/>
                  </a:ext>
                </a:extLst>
              </p:cNvPr>
              <p:cNvSpPr/>
              <p:nvPr/>
            </p:nvSpPr>
            <p:spPr>
              <a:xfrm>
                <a:off x="957258" y="3700410"/>
                <a:ext cx="3900490" cy="131702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2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d>
                        <m:d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+6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:3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rad>
                    </m:oMath>
                  </m:oMathPara>
                </a14:m>
                <a:endParaRPr lang="vi-VN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=2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.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−2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+2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vi-VN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=6 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0" name="Rectangle 9">
                <a:extLst>
                  <a:ext uri="{FF2B5EF4-FFF2-40B4-BE49-F238E27FC236}">
                    <a16:creationId xmlns:a16="http://schemas.microsoft.com/office/drawing/2014/main" id="{9C0546F9-9DD5-4651-923C-3EDB67FC621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7258" y="3700410"/>
                <a:ext cx="3900490" cy="131702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AA0987D-7848-48CE-B62E-DC7EB2BFE669}"/>
                  </a:ext>
                </a:extLst>
              </p:cNvPr>
              <p:cNvSpPr txBox="1"/>
              <p:nvPr/>
            </p:nvSpPr>
            <p:spPr>
              <a:xfrm>
                <a:off x="1057267" y="4881753"/>
                <a:ext cx="4073487" cy="1976247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vi-VN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vi-VN" sz="2400" b="0" i="1" smtClean="0">
                                      <a:latin typeface="Cambria Math" panose="02040503050406030204" pitchFamily="18" charset="0"/>
                                    </a:rPr>
                                    <m:t>2−</m:t>
                                  </m:r>
                                  <m:rad>
                                    <m:radPr>
                                      <m:degHide m:val="on"/>
                                      <m:ctrlPr>
                                        <a:rPr lang="vi-VN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vi-VN" sz="2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</m:e>
                              </m:d>
                            </m:e>
                            <m:sup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vi-VN" sz="2400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ad>
                                    <m:radPr>
                                      <m:degHide m:val="on"/>
                                      <m:ctrlPr>
                                        <a:rPr lang="vi-VN" sz="2400" b="0" i="1" smtClean="0">
                                          <a:latin typeface="Cambria Math" panose="02040503050406030204" pitchFamily="18" charset="0"/>
                                        </a:rPr>
                                      </m:ctrlPr>
                                    </m:radPr>
                                    <m:deg/>
                                    <m:e>
                                      <m:r>
                                        <a:rPr lang="vi-VN" sz="2400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e>
                                  </m:rad>
                                  <m:r>
                                    <a:rPr lang="vi-VN" sz="2400" b="0" i="1" smtClean="0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d>
                            </m:e>
                            <m:sup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vi-VN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e>
                      </m: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d>
                        <m:dPr>
                          <m:begChr m:val="|"/>
                          <m:endChr m:val="|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vi-VN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=2−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vi-VN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=3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AA0987D-7848-48CE-B62E-DC7EB2BFE66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7267" y="4881753"/>
                <a:ext cx="4073487" cy="1976247"/>
              </a:xfrm>
              <a:prstGeom prst="rect">
                <a:avLst/>
              </a:prstGeom>
              <a:blipFill>
                <a:blip r:embed="rId5"/>
                <a:stretch>
                  <a:fillRect l="-1644" b="-92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58636D9-5FDA-46D9-93AC-366CBA6B9702}"/>
                  </a:ext>
                </a:extLst>
              </p:cNvPr>
              <p:cNvSpPr txBox="1"/>
              <p:nvPr/>
            </p:nvSpPr>
            <p:spPr>
              <a:xfrm>
                <a:off x="5909581" y="362631"/>
                <a:ext cx="3132845" cy="286136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vi-VN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2(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)(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</m:oMath>
                  </m:oMathPara>
                </a14:m>
                <a:endParaRPr lang="vi-VN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2(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C58636D9-5FDA-46D9-93AC-366CBA6B970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9581" y="362631"/>
                <a:ext cx="3132845" cy="2861361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F21E8C7-7B1A-4F2F-9B0C-84AFAFDCCFC5}"/>
                  </a:ext>
                </a:extLst>
              </p:cNvPr>
              <p:cNvSpPr txBox="1"/>
              <p:nvPr/>
            </p:nvSpPr>
            <p:spPr>
              <a:xfrm>
                <a:off x="5949318" y="3461303"/>
                <a:ext cx="1961114" cy="2110129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𝑓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den>
                      </m:f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1)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den>
                      </m:f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7F21E8C7-7B1A-4F2F-9B0C-84AFAFDCCFC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49318" y="3461303"/>
                <a:ext cx="1961114" cy="211012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5614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  <p:bldP spid="15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142DBA4-FEBF-4B67-9459-2858DC4EB4F3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D28828-F461-45BB-B842-D88D722C6D34}"/>
              </a:ext>
            </a:extLst>
          </p:cNvPr>
          <p:cNvSpPr txBox="1"/>
          <p:nvPr/>
        </p:nvSpPr>
        <p:spPr>
          <a:xfrm>
            <a:off x="785808" y="1171639"/>
            <a:ext cx="8686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4: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– x + 2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qua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vi-VN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/>
              <p:nvPr/>
            </p:nvSpPr>
            <p:spPr>
              <a:xfrm>
                <a:off x="1850231" y="2187602"/>
                <a:ext cx="1596591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(−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2187602"/>
                <a:ext cx="1596591" cy="369332"/>
              </a:xfrm>
              <a:prstGeom prst="rect">
                <a:avLst/>
              </a:prstGeom>
              <a:blipFill>
                <a:blip r:embed="rId2"/>
                <a:stretch>
                  <a:fillRect l="-3831" r="-6130" b="-38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/>
              <p:nvPr/>
            </p:nvSpPr>
            <p:spPr>
              <a:xfrm>
                <a:off x="1762706" y="2733011"/>
                <a:ext cx="177805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(−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733011"/>
                <a:ext cx="1778051" cy="461665"/>
              </a:xfrm>
              <a:prstGeom prst="rect">
                <a:avLst/>
              </a:prstGeom>
              <a:blipFill>
                <a:blip r:embed="rId3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/>
              <p:nvPr/>
            </p:nvSpPr>
            <p:spPr>
              <a:xfrm>
                <a:off x="1762706" y="3331133"/>
                <a:ext cx="175400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(−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331133"/>
                <a:ext cx="1754006" cy="461665"/>
              </a:xfrm>
              <a:prstGeom prst="rect">
                <a:avLst/>
              </a:prstGeom>
              <a:blipFill>
                <a:blip r:embed="rId4"/>
                <a:stretch>
                  <a:fillRect r="-347" b="-1973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/>
              <p:nvPr/>
            </p:nvSpPr>
            <p:spPr>
              <a:xfrm>
                <a:off x="1762706" y="3918305"/>
                <a:ext cx="179408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(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;−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918305"/>
                <a:ext cx="1794081" cy="461665"/>
              </a:xfrm>
              <a:prstGeom prst="rect">
                <a:avLst/>
              </a:prstGeom>
              <a:blipFill>
                <a:blip r:embed="rId5"/>
                <a:stretch>
                  <a:fillRect r="-340" b="-21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ABCF9070-5531-493C-9205-17D484C7CDAF}"/>
              </a:ext>
            </a:extLst>
          </p:cNvPr>
          <p:cNvSpPr/>
          <p:nvPr/>
        </p:nvSpPr>
        <p:spPr>
          <a:xfrm>
            <a:off x="1762706" y="3331133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805897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142DBA4-FEBF-4B67-9459-2858DC4EB4F3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D28828-F461-45BB-B842-D88D722C6D34}"/>
              </a:ext>
            </a:extLst>
          </p:cNvPr>
          <p:cNvSpPr txBox="1"/>
          <p:nvPr/>
        </p:nvSpPr>
        <p:spPr>
          <a:xfrm>
            <a:off x="785808" y="1171639"/>
            <a:ext cx="8686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5: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Nếu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 (1;2)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hàm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y = 3x – b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endParaRPr lang="vi-VN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/>
              <p:nvPr/>
            </p:nvSpPr>
            <p:spPr>
              <a:xfrm>
                <a:off x="1850231" y="2187602"/>
                <a:ext cx="1379608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2187602"/>
                <a:ext cx="1379608" cy="369332"/>
              </a:xfrm>
              <a:prstGeom prst="rect">
                <a:avLst/>
              </a:prstGeom>
              <a:blipFill>
                <a:blip r:embed="rId2"/>
                <a:stretch>
                  <a:fillRect l="-4425" r="-3982" b="-1166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/>
              <p:nvPr/>
            </p:nvSpPr>
            <p:spPr>
              <a:xfrm>
                <a:off x="1762706" y="2733011"/>
                <a:ext cx="179029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733011"/>
                <a:ext cx="1790298" cy="46166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/>
              <p:nvPr/>
            </p:nvSpPr>
            <p:spPr>
              <a:xfrm>
                <a:off x="1762706" y="3331133"/>
                <a:ext cx="1537024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331133"/>
                <a:ext cx="1537024" cy="46166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/>
              <p:nvPr/>
            </p:nvSpPr>
            <p:spPr>
              <a:xfrm>
                <a:off x="1762706" y="3918305"/>
                <a:ext cx="1806328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𝐛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=−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𝟓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918305"/>
                <a:ext cx="1806328" cy="461665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ABCF9070-5531-493C-9205-17D484C7CDAF}"/>
              </a:ext>
            </a:extLst>
          </p:cNvPr>
          <p:cNvSpPr/>
          <p:nvPr/>
        </p:nvSpPr>
        <p:spPr>
          <a:xfrm>
            <a:off x="1762706" y="2178713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1999114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B142DBA4-FEBF-4B67-9459-2858DC4EB4F3}"/>
              </a:ext>
            </a:extLst>
          </p:cNvPr>
          <p:cNvSpPr txBox="1"/>
          <p:nvPr/>
        </p:nvSpPr>
        <p:spPr>
          <a:xfrm>
            <a:off x="895695" y="271453"/>
            <a:ext cx="627729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TẬP TRẮC NGHIỆM: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D28828-F461-45BB-B842-D88D722C6D34}"/>
              </a:ext>
            </a:extLst>
          </p:cNvPr>
          <p:cNvSpPr txBox="1"/>
          <p:nvPr/>
        </p:nvSpPr>
        <p:spPr>
          <a:xfrm>
            <a:off x="785808" y="1171639"/>
            <a:ext cx="86867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 6: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Tọa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giao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điểm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thẳng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(d): y = 2 – x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(d’): y = 2x + 5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vi-VN" sz="24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/>
              <p:nvPr/>
            </p:nvSpPr>
            <p:spPr>
              <a:xfrm>
                <a:off x="1850231" y="2187602"/>
                <a:ext cx="1367362" cy="36933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𝐀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(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1B3726F-7FCE-4BC2-A697-A364FF56E74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850231" y="2187602"/>
                <a:ext cx="1367362" cy="369332"/>
              </a:xfrm>
              <a:prstGeom prst="rect">
                <a:avLst/>
              </a:prstGeom>
              <a:blipFill>
                <a:blip r:embed="rId2"/>
                <a:stretch>
                  <a:fillRect l="-4464" r="-6696" b="-38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/>
              <p:nvPr/>
            </p:nvSpPr>
            <p:spPr>
              <a:xfrm>
                <a:off x="1762706" y="2733011"/>
                <a:ext cx="177805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𝐁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(−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4" name="Rectangle 13">
                <a:extLst>
                  <a:ext uri="{FF2B5EF4-FFF2-40B4-BE49-F238E27FC236}">
                    <a16:creationId xmlns:a16="http://schemas.microsoft.com/office/drawing/2014/main" id="{681565F8-F908-4286-A023-B67607C5407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2733011"/>
                <a:ext cx="1778051" cy="461665"/>
              </a:xfrm>
              <a:prstGeom prst="rect">
                <a:avLst/>
              </a:prstGeom>
              <a:blipFill>
                <a:blip r:embed="rId3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/>
              <p:nvPr/>
            </p:nvSpPr>
            <p:spPr>
              <a:xfrm>
                <a:off x="1762706" y="3331133"/>
                <a:ext cx="1524776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𝐂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(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5" name="Rectangle 14">
                <a:extLst>
                  <a:ext uri="{FF2B5EF4-FFF2-40B4-BE49-F238E27FC236}">
                    <a16:creationId xmlns:a16="http://schemas.microsoft.com/office/drawing/2014/main" id="{B95AC924-F5B6-4649-B678-A7480B05A4B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331133"/>
                <a:ext cx="1524776" cy="461665"/>
              </a:xfrm>
              <a:prstGeom prst="rect">
                <a:avLst/>
              </a:prstGeom>
              <a:blipFill>
                <a:blip r:embed="rId4"/>
                <a:stretch>
                  <a:fillRect r="-400" b="-1973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/>
              <p:nvPr/>
            </p:nvSpPr>
            <p:spPr>
              <a:xfrm>
                <a:off x="1762706" y="3918305"/>
                <a:ext cx="1794081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𝐃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.    (−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𝟑</m:t>
                      </m:r>
                      <m:r>
                        <a:rPr lang="vi-VN" sz="2400" b="1" i="0" smtClean="0"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6" name="Rectangle 15">
                <a:extLst>
                  <a:ext uri="{FF2B5EF4-FFF2-40B4-BE49-F238E27FC236}">
                    <a16:creationId xmlns:a16="http://schemas.microsoft.com/office/drawing/2014/main" id="{BF14E580-31D1-4929-8DB6-24B060CADF6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62706" y="3918305"/>
                <a:ext cx="1794081" cy="461665"/>
              </a:xfrm>
              <a:prstGeom prst="rect">
                <a:avLst/>
              </a:prstGeom>
              <a:blipFill>
                <a:blip r:embed="rId5"/>
                <a:stretch>
                  <a:fillRect r="-340" b="-21333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7" name="Oval 16">
            <a:extLst>
              <a:ext uri="{FF2B5EF4-FFF2-40B4-BE49-F238E27FC236}">
                <a16:creationId xmlns:a16="http://schemas.microsoft.com/office/drawing/2014/main" id="{ABCF9070-5531-493C-9205-17D484C7CDAF}"/>
              </a:ext>
            </a:extLst>
          </p:cNvPr>
          <p:cNvSpPr/>
          <p:nvPr/>
        </p:nvSpPr>
        <p:spPr>
          <a:xfrm>
            <a:off x="1818056" y="3918304"/>
            <a:ext cx="450057" cy="461665"/>
          </a:xfrm>
          <a:prstGeom prst="ellipse">
            <a:avLst/>
          </a:prstGeom>
          <a:noFill/>
          <a:ln w="3810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vi-VN">
              <a:ln w="38100">
                <a:solidFill>
                  <a:srgbClr val="FF0000"/>
                </a:solidFill>
              </a:ln>
              <a:noFill/>
            </a:endParaRPr>
          </a:p>
        </p:txBody>
      </p:sp>
    </p:spTree>
    <p:extLst>
      <p:ext uri="{BB962C8B-B14F-4D97-AF65-F5344CB8AC3E}">
        <p14:creationId xmlns:p14="http://schemas.microsoft.com/office/powerpoint/2010/main" val="26951212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500"/>
                            </p:stCondLst>
                            <p:childTnLst>
                              <p:par>
                                <p:cTn id="2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15" grpId="0"/>
      <p:bldP spid="16" grpId="0"/>
      <p:bldP spid="17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AEBB163-32A4-42F6-BBB7-8FCDFA739FD2}"/>
              </a:ext>
            </a:extLst>
          </p:cNvPr>
          <p:cNvSpPr txBox="1"/>
          <p:nvPr/>
        </p:nvSpPr>
        <p:spPr>
          <a:xfrm>
            <a:off x="785808" y="1100127"/>
            <a:ext cx="8686799" cy="22198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lý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thuyết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endParaRPr 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sửa</a:t>
            </a:r>
            <a:endParaRPr lang="en-US" sz="3200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50000"/>
              </a:lnSpc>
              <a:buFontTx/>
              <a:buChar char="-"/>
            </a:pP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cương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kiểm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</a:t>
            </a:r>
            <a:r>
              <a:rPr lang="en-US" sz="32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HKI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6816E1C-04C8-4A51-9855-6756F3582971}"/>
              </a:ext>
            </a:extLst>
          </p:cNvPr>
          <p:cNvSpPr txBox="1"/>
          <p:nvPr/>
        </p:nvSpPr>
        <p:spPr>
          <a:xfrm>
            <a:off x="830328" y="300029"/>
            <a:ext cx="803681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HƯỚNG DẪN TỰ HỌC TẠI NHÀ:</a:t>
            </a:r>
            <a:endParaRPr lang="vi-VN" sz="4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06162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D39354CC-CB2F-41A8-9ED3-84576AC4B658}"/>
              </a:ext>
            </a:extLst>
          </p:cNvPr>
          <p:cNvCxnSpPr>
            <a:cxnSpLocks/>
          </p:cNvCxnSpPr>
          <p:nvPr/>
        </p:nvCxnSpPr>
        <p:spPr>
          <a:xfrm flipH="1">
            <a:off x="5184747" y="628658"/>
            <a:ext cx="1619" cy="3337857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2834C6-E94B-41D9-BAD2-4007A605533C}"/>
                  </a:ext>
                </a:extLst>
              </p:cNvPr>
              <p:cNvSpPr txBox="1"/>
              <p:nvPr/>
            </p:nvSpPr>
            <p:spPr>
              <a:xfrm>
                <a:off x="604252" y="875177"/>
                <a:ext cx="4509055" cy="29770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      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𝑔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3(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)(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.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3(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 −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</m:rad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92834C6-E94B-41D9-BAD2-4007A60553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4252" y="875177"/>
                <a:ext cx="4509055" cy="29770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110A8E8-5826-4AB5-878C-EDDE89B1D611}"/>
                  </a:ext>
                </a:extLst>
              </p:cNvPr>
              <p:cNvSpPr txBox="1"/>
              <p:nvPr/>
            </p:nvSpPr>
            <p:spPr>
              <a:xfrm>
                <a:off x="5519153" y="881487"/>
                <a:ext cx="3821111" cy="3013774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h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21</m:t>
                              </m:r>
                            </m:e>
                          </m:rad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15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1+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7</m:t>
                              </m:r>
                            </m:e>
                          </m:rad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−1)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(1−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1−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=0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6110A8E8-5826-4AB5-878C-EDDE89B1D61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19153" y="881487"/>
                <a:ext cx="3821111" cy="301377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08138E-41C6-4202-BF5A-FF9470DAC0C1}"/>
                  </a:ext>
                </a:extLst>
              </p:cNvPr>
              <p:cNvSpPr txBox="1"/>
              <p:nvPr/>
            </p:nvSpPr>
            <p:spPr>
              <a:xfrm>
                <a:off x="760842" y="4638167"/>
                <a:ext cx="6243632" cy="88415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𝑏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rad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−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)(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</a:rPr>
                            <m:t>)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𝑎</m:t>
                              </m:r>
                            </m:e>
                          </m:rad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+</m:t>
                          </m:r>
                          <m:rad>
                            <m:radPr>
                              <m:degHide m:val="on"/>
                              <m:ctrlPr>
                                <a:rPr lang="vi-VN" sz="2400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</m:rad>
                        </m:den>
                      </m:f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vi-VN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𝑎</m:t>
                          </m:r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rad>
                        <m:radPr>
                          <m:degHide m:val="on"/>
                          <m:ctrlPr>
                            <a:rPr lang="vi-VN" sz="2400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vi-VN" sz="2400" i="1">
                              <a:latin typeface="Cambria Math" panose="02040503050406030204" pitchFamily="18" charset="0"/>
                            </a:rPr>
                            <m:t>𝑏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8B08138E-41C6-4202-BF5A-FF9470DAC0C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0842" y="4638167"/>
                <a:ext cx="6243632" cy="88415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130633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7FA6548-7D97-437D-A49F-4A2B966FBA37}"/>
              </a:ext>
            </a:extLst>
          </p:cNvPr>
          <p:cNvSpPr txBox="1"/>
          <p:nvPr/>
        </p:nvSpPr>
        <p:spPr>
          <a:xfrm>
            <a:off x="864500" y="522143"/>
            <a:ext cx="776719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2: GIẢI PHƯƠNG TRÌNH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97D7DF2-609F-43C3-A907-5266C22AC67B}"/>
                  </a:ext>
                </a:extLst>
              </p:cNvPr>
              <p:cNvSpPr txBox="1"/>
              <p:nvPr/>
            </p:nvSpPr>
            <p:spPr>
              <a:xfrm>
                <a:off x="1129026" y="1607343"/>
                <a:ext cx="2450543" cy="44723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F97D7DF2-609F-43C3-A907-5266C22AC67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026" y="1607343"/>
                <a:ext cx="2450543" cy="44723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5CC6CB6-9AD2-450F-95A0-D8380399A0F3}"/>
                  </a:ext>
                </a:extLst>
              </p:cNvPr>
              <p:cNvSpPr txBox="1"/>
              <p:nvPr/>
            </p:nvSpPr>
            <p:spPr>
              <a:xfrm>
                <a:off x="1129026" y="2424750"/>
                <a:ext cx="2104872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5CC6CB6-9AD2-450F-95A0-D8380399A0F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026" y="2424750"/>
                <a:ext cx="2104872" cy="4128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5BEF183-93FB-47C8-B5A5-768DB5165EAB}"/>
                  </a:ext>
                </a:extLst>
              </p:cNvPr>
              <p:cNvSpPr txBox="1"/>
              <p:nvPr/>
            </p:nvSpPr>
            <p:spPr>
              <a:xfrm>
                <a:off x="1129026" y="3200283"/>
                <a:ext cx="3701270" cy="45743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A5BEF183-93FB-47C8-B5A5-768DB5165EA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026" y="3200283"/>
                <a:ext cx="3701270" cy="4574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C19ADBD-DDB2-491E-B72E-56FE6D6AC350}"/>
                  </a:ext>
                </a:extLst>
              </p:cNvPr>
              <p:cNvSpPr txBox="1"/>
              <p:nvPr/>
            </p:nvSpPr>
            <p:spPr>
              <a:xfrm>
                <a:off x="1129026" y="4027522"/>
                <a:ext cx="2690160" cy="41287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ra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BC19ADBD-DDB2-491E-B72E-56FE6D6AC3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026" y="4027522"/>
                <a:ext cx="2690160" cy="41287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75808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7E2B9A2-449C-4F1B-BB5C-05C14F74550F}"/>
                  </a:ext>
                </a:extLst>
              </p:cNvPr>
              <p:cNvSpPr txBox="1"/>
              <p:nvPr/>
            </p:nvSpPr>
            <p:spPr>
              <a:xfrm>
                <a:off x="1014726" y="421477"/>
                <a:ext cx="7573163" cy="2663230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(2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−3)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en-US" sz="2400" b="0" dirty="0"/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⇔</m:t>
                    </m:r>
                    <m:d>
                      <m:dPr>
                        <m:begChr m:val="|"/>
                        <m:endChr m:val="|"/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−3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=7                            Đ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𝐾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:7≥0 (đú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𝑛𝑔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0" dirty="0"/>
                  <a:t>             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−3=7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h𝑜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−3=−7</m:t>
                      </m:r>
                    </m:oMath>
                  </m:oMathPara>
                </a14:m>
                <a:endParaRPr lang="en-US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=7+3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h𝑜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=−7+3</m:t>
                      </m:r>
                    </m:oMath>
                  </m:oMathPara>
                </a14:m>
                <a:endParaRPr lang="en-US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=10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h𝑜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2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=−4</m:t>
                      </m:r>
                    </m:oMath>
                  </m:oMathPara>
                </a14:m>
                <a:endParaRPr lang="en-US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𝑛h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ậ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h𝑜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ặ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=−2 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𝑛h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ậ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en-US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ậ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ậ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𝑛𝑔h𝑖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ệ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ủ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𝑝h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ươ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𝑡𝑟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ì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𝑛h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à 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5;−2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37E2B9A2-449C-4F1B-BB5C-05C14F74550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726" y="421477"/>
                <a:ext cx="7573163" cy="2663230"/>
              </a:xfrm>
              <a:prstGeom prst="rect">
                <a:avLst/>
              </a:prstGeom>
              <a:blipFill>
                <a:blip r:embed="rId2"/>
                <a:stretch>
                  <a:fillRect l="-1850" b="-434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5E12C33-3B98-47E3-BE50-10B01B4E4332}"/>
                  </a:ext>
                </a:extLst>
              </p:cNvPr>
              <p:cNvSpPr txBox="1"/>
              <p:nvPr/>
            </p:nvSpPr>
            <p:spPr>
              <a:xfrm>
                <a:off x="1014726" y="3426266"/>
                <a:ext cx="6215291" cy="2774990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𝑏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=4              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:4≥0 (đú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𝑛𝑔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sSup>
                        <m:sSupPr>
                          <m:ctrlPr>
                            <a:rPr lang="vi-VN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d>
                            <m:dPr>
                              <m:ctrlPr>
                                <a:rPr lang="vi-VN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dPr>
                            <m:e>
                              <m:rad>
                                <m:radPr>
                                  <m:degHide m:val="on"/>
                                  <m:ctrlP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𝑥</m:t>
                                  </m:r>
                                  <m:r>
                                    <a:rPr lang="en-US" sz="2400" i="1">
                                      <a:latin typeface="Cambria Math" panose="02040503050406030204" pitchFamily="18" charset="0"/>
                                    </a:rPr>
                                    <m:t>+1</m:t>
                                  </m:r>
                                </m:e>
                              </m:rad>
                            </m:e>
                          </m:d>
                        </m:e>
                        <m:sup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e>
                        <m:sup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vi-VN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+1=16</m:t>
                      </m:r>
                    </m:oMath>
                  </m:oMathPara>
                </a14:m>
                <a:endParaRPr lang="vi-VN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=16−1</m:t>
                      </m:r>
                    </m:oMath>
                  </m:oMathPara>
                </a14:m>
                <a:endParaRPr lang="vi-VN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3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=15</m:t>
                      </m:r>
                    </m:oMath>
                  </m:oMathPara>
                </a14:m>
                <a:endParaRPr lang="vi-VN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=5 </m:t>
                      </m:r>
                      <m:d>
                        <m:dPr>
                          <m:ctrlP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𝑛h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ậ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𝑛</m:t>
                          </m:r>
                        </m:e>
                      </m:d>
                    </m:oMath>
                  </m:oMathPara>
                </a14:m>
                <a:endParaRPr lang="vi-VN" sz="2400" b="0" dirty="0">
                  <a:ea typeface="Cambria Math" panose="02040503050406030204" pitchFamily="18" charset="0"/>
                </a:endParaRPr>
              </a:p>
              <a:p>
                <a:r>
                  <a:rPr lang="vi-VN" sz="2400" dirty="0"/>
                  <a:t>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𝑉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ậ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ậ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𝑛𝑔h𝑖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ệ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𝑚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ủ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𝑝h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ươ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𝑛𝑔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𝑡𝑟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ì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𝑛h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𝑙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à 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𝑆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i="1">
                            <a:latin typeface="Cambria Math" panose="02040503050406030204" pitchFamily="18" charset="0"/>
                          </a:rPr>
                          <m:t>5</m:t>
                        </m:r>
                      </m:e>
                    </m:d>
                  </m:oMath>
                </a14:m>
                <a:endParaRPr lang="vi-VN" sz="2400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5E12C33-3B98-47E3-BE50-10B01B4E43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726" y="3426266"/>
                <a:ext cx="6215291" cy="2774990"/>
              </a:xfrm>
              <a:prstGeom prst="rect">
                <a:avLst/>
              </a:prstGeom>
              <a:blipFill>
                <a:blip r:embed="rId3"/>
                <a:stretch>
                  <a:fillRect l="-1373" b="-4176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53774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C37BD03-3E11-420D-9D12-C7DDBEA822FA}"/>
                  </a:ext>
                </a:extLst>
              </p:cNvPr>
              <p:cNvSpPr txBox="1"/>
              <p:nvPr/>
            </p:nvSpPr>
            <p:spPr>
              <a:xfrm>
                <a:off x="1129026" y="114173"/>
                <a:ext cx="6565644" cy="38983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</m:oMath>
                  </m:oMathPara>
                </a14:m>
                <a:endParaRPr lang="en-US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ad>
                        <m:radPr>
                          <m:degHide m:val="on"/>
                          <m:ctrlPr>
                            <a:rPr lang="vi-VN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sSup>
                            <m:sSupPr>
                              <m:ctrlPr>
                                <a:rPr lang="vi-VN" sz="240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−1)</m:t>
                              </m:r>
                            </m:e>
                            <m:sup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d>
                        <m:dPr>
                          <m:begChr m:val="|"/>
                          <m:endChr m:val="|"/>
                          <m:ctrlP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−1</m:t>
                          </m:r>
                        </m:e>
                      </m:d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|"/>
                          <m:endChr m:val="|"/>
                          <m:ctrlP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𝑥</m:t>
                          </m:r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−3</m:t>
                          </m:r>
                        </m:e>
                      </m:d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−1=2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−3 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h𝑜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ặ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−1=−2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+3</m:t>
                      </m:r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−2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=−3+1 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h𝑜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ặ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+2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=3+1</m:t>
                      </m:r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⇔−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=−2 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h𝑜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ặ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3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=4</m:t>
                      </m:r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=2 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h𝑜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ặ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𝑐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 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vi-VN" sz="240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ậ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ậ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𝑛𝑔h𝑖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ệ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ủ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𝑝h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ươ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𝑛𝑔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𝑡𝑟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ì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𝑛h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à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;</m:t>
                          </m:r>
                          <m:f>
                            <m:fPr>
                              <m:ctrlPr>
                                <a:rPr lang="en-US" sz="240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num>
                            <m:den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DC37BD03-3E11-420D-9D12-C7DDBEA822F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026" y="114173"/>
                <a:ext cx="6565644" cy="3898311"/>
              </a:xfrm>
              <a:prstGeom prst="rect">
                <a:avLst/>
              </a:prstGeom>
              <a:blipFill>
                <a:blip r:embed="rId2"/>
                <a:stretch>
                  <a:fillRect l="-1300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362BCEB-148F-4AE4-A753-5FF08697E50D}"/>
                  </a:ext>
                </a:extLst>
              </p:cNvPr>
              <p:cNvSpPr txBox="1"/>
              <p:nvPr/>
            </p:nvSpPr>
            <p:spPr>
              <a:xfrm>
                <a:off x="1129026" y="3956075"/>
                <a:ext cx="6215291" cy="2672398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) 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3−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+1</m:t>
                          </m:r>
                        </m:e>
                      </m:ra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              Đ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𝐾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:−1≤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≤3</m:t>
                      </m:r>
                    </m:oMath>
                  </m:oMathPara>
                </a14:m>
                <a:endParaRPr lang="en-US" sz="2400" b="0" dirty="0"/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sSup>
                        <m:sSupPr>
                          <m:ctrlPr>
                            <a:rPr lang="vi-VN" sz="240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3−</m:t>
                              </m:r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sSup>
                        <m:sSupPr>
                          <m:ctrlP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(</m:t>
                          </m:r>
                          <m:rad>
                            <m:radPr>
                              <m:degHide m:val="on"/>
                              <m:ctrlPr>
                                <a:rPr lang="vi-V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𝑥</m:t>
                              </m:r>
                              <m:r>
                                <a:rPr lang="vi-VN" sz="24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+1</m:t>
                              </m:r>
                            </m:e>
                          </m:rad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)</m:t>
                          </m:r>
                        </m:e>
                        <m:sup>
                          <m:r>
                            <a:rPr lang="vi-VN" sz="24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⇔3−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+1</m:t>
                      </m:r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⇔−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−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=1−3</m:t>
                      </m:r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⇔−2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vi-VN" sz="2400" b="0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⇔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𝑥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=1 (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𝑛h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ậ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𝑛</m:t>
                      </m:r>
                      <m:r>
                        <a:rPr lang="vi-VN" sz="2400" b="0" i="1" smtClean="0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vi-VN" sz="2400" b="0" dirty="0">
                  <a:ea typeface="Cambria Math" panose="02040503050406030204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400" i="1">
                          <a:latin typeface="Cambria Math" panose="02040503050406030204" pitchFamily="18" charset="0"/>
                        </a:rPr>
                        <m:t>𝑉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ậ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ậ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𝑛𝑔h𝑖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ệ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𝑚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𝑐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ủ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𝑝h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ươ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𝑛𝑔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𝑡𝑟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ì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𝑛h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𝑙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à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𝑆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begChr m:val="{"/>
                          <m:endChr m:val="}"/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e>
                      </m:d>
                    </m:oMath>
                  </m:oMathPara>
                </a14:m>
                <a:endParaRPr lang="vi-VN" sz="2400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C362BCEB-148F-4AE4-A753-5FF08697E50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29026" y="3956075"/>
                <a:ext cx="6215291" cy="2672398"/>
              </a:xfrm>
              <a:prstGeom prst="rect">
                <a:avLst/>
              </a:prstGeom>
              <a:blipFill>
                <a:blip r:embed="rId3"/>
                <a:stretch>
                  <a:fillRect l="-2255" b="-4338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45062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81AD6F5-A738-432C-A251-2F331F2C50E6}"/>
              </a:ext>
            </a:extLst>
          </p:cNvPr>
          <p:cNvSpPr txBox="1"/>
          <p:nvPr/>
        </p:nvSpPr>
        <p:spPr>
          <a:xfrm>
            <a:off x="1121227" y="293543"/>
            <a:ext cx="628216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000" b="1" dirty="0">
                <a:solidFill>
                  <a:srgbClr val="0432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DẠNG 3: TOÁN THỰC TẾ</a:t>
            </a:r>
            <a:endParaRPr lang="vi-VN" sz="4000" b="1" dirty="0">
              <a:solidFill>
                <a:srgbClr val="0432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6F1CD23-FEFD-41A9-8190-3820239016A8}"/>
                  </a:ext>
                </a:extLst>
              </p:cNvPr>
              <p:cNvSpPr txBox="1"/>
              <p:nvPr/>
            </p:nvSpPr>
            <p:spPr>
              <a:xfrm>
                <a:off x="785808" y="1157351"/>
                <a:ext cx="8686799" cy="465044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>
                  <a:lnSpc>
                    <a:spcPct val="150000"/>
                  </a:lnSpc>
                </a:pPr>
                <a:r>
                  <a:rPr lang="en-US" sz="25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Bài 1:</a:t>
                </a:r>
                <a:r>
                  <a:rPr lang="en-US" sz="2500" b="1" dirty="0">
                    <a:solidFill>
                      <a:srgbClr val="00B05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Tại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một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ao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nuôi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thử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kĩ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sư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nông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nghiệp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thiết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lập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công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ăn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như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sau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5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𝐲</m:t>
                    </m:r>
                    <m:r>
                      <a:rPr lang="en-US" sz="25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r>
                      <a:rPr lang="en-US" sz="25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𝟐</m:t>
                    </m:r>
                    <m:r>
                      <a:rPr lang="en-US" sz="25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,</m:t>
                    </m:r>
                    <m:r>
                      <a:rPr lang="en-US" sz="2500" b="1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𝟓</m:t>
                    </m:r>
                    <m:rad>
                      <m:radPr>
                        <m:degHide m:val="on"/>
                        <m:ctrlPr>
                          <a:rPr lang="en-US" sz="2500" b="1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radPr>
                      <m:deg/>
                      <m:e>
                        <m:r>
                          <a:rPr lang="en-US" sz="2500" b="1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𝐱</m:t>
                        </m:r>
                      </m:e>
                    </m:rad>
                  </m:oMath>
                </a14:m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với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y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đàn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x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ăn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hằng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đơn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vị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kg) </a:t>
                </a:r>
              </a:p>
              <a:p>
                <a:pPr marL="457200" indent="-457200" algn="just">
                  <a:lnSpc>
                    <a:spcPct val="150000"/>
                  </a:lnSpc>
                  <a:buAutoNum type="alphaLcParenR"/>
                </a:pP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kĩ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sư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16kg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ăn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xuống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ao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hãy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tính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đàn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lúc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</a:t>
                </a:r>
              </a:p>
              <a:p>
                <a:pPr marL="457200" indent="-457200" algn="just">
                  <a:lnSpc>
                    <a:spcPct val="150000"/>
                  </a:lnSpc>
                  <a:buAutoNum type="alphaLcParenR"/>
                </a:pP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đàn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phải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ăn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bao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nhiêu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đàn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? (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làm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tròn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5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đến</a:t>
                </a:r>
                <a:r>
                  <a:rPr lang="en-US" sz="25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kg)</a:t>
                </a:r>
                <a:endParaRPr lang="vi-VN" sz="25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6F1CD23-FEFD-41A9-8190-3820239016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1157351"/>
                <a:ext cx="8686799" cy="4650440"/>
              </a:xfrm>
              <a:prstGeom prst="rect">
                <a:avLst/>
              </a:prstGeom>
              <a:blipFill>
                <a:blip r:embed="rId2"/>
                <a:stretch>
                  <a:fillRect l="-1193" r="-1123" b="-2097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2772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6F1CD23-FEFD-41A9-8190-3820239016A8}"/>
                  </a:ext>
                </a:extLst>
              </p:cNvPr>
              <p:cNvSpPr txBox="1"/>
              <p:nvPr/>
            </p:nvSpPr>
            <p:spPr>
              <a:xfrm>
                <a:off x="785808" y="71488"/>
                <a:ext cx="8686799" cy="65962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200" b="1" dirty="0">
                    <a:solidFill>
                      <a:srgbClr val="FF00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GIẢI:</a:t>
                </a:r>
                <a:endParaRPr lang="en-US" sz="2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457200" indent="-457200" algn="just">
                  <a:buAutoNum type="alphaLcParenR"/>
                </a:pP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Biết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kĩ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sư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đã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16kg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ăn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xuống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ao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đàn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lúc</a:t>
                </a:r>
                <a:r>
                  <a:rPr lang="en-US" sz="2200" b="1" dirty="0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solidFill>
                      <a:schemeClr val="tx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đó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endParaRPr lang="en-US" sz="2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𝐓𝐚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ó: 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𝐲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US" sz="22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1" i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𝐱</m:t>
                          </m:r>
                        </m:e>
                      </m:rad>
                    </m:oMath>
                  </m:oMathPara>
                </a14:m>
                <a:endParaRPr lang="en-US" sz="2200" b="1" dirty="0">
                  <a:solidFill>
                    <a:schemeClr val="tx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𝐲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US" sz="2200" b="1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1" i="0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𝟏𝟔</m:t>
                          </m:r>
                        </m:e>
                      </m:rad>
                    </m:oMath>
                  </m:oMathPara>
                </a14:m>
                <a:endParaRPr lang="en-US" sz="22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𝐲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.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𝟒</m:t>
                      </m:r>
                    </m:oMath>
                  </m:oMathPara>
                </a14:m>
                <a:endParaRPr lang="en-US" sz="2200" b="1" dirty="0">
                  <a:solidFill>
                    <a:schemeClr val="tx1"/>
                  </a:solidFill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𝐲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200" b="1" i="0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𝟏𝟎</m:t>
                      </m:r>
                    </m:oMath>
                  </m:oMathPara>
                </a14:m>
                <a:endParaRPr lang="en-US" sz="2200" b="1" dirty="0">
                  <a:solidFill>
                    <a:schemeClr val="tx1"/>
                  </a:solidFill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đàn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lúc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16kg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ăn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xuống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ao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10 (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/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đàn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ăn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đàn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</a:p>
              <a:p>
                <a:pPr algn="just"/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Đổi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16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𝐓𝐚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 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𝐜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ó: 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𝐲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US" sz="2200" b="1" i="1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1" i="0">
                              <a:latin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𝐱</m:t>
                          </m:r>
                        </m:e>
                      </m:rad>
                    </m:oMath>
                  </m:oMathPara>
                </a14:m>
                <a:endParaRPr lang="en-US" sz="2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vi-VN" sz="22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𝟏𝟔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2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  <m:rad>
                        <m:radPr>
                          <m:degHide m:val="on"/>
                          <m:ctrlPr>
                            <a:rPr lang="en-US" sz="2200" b="1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𝐱</m:t>
                          </m:r>
                        </m:e>
                      </m:rad>
                    </m:oMath>
                  </m:oMathPara>
                </a14:m>
                <a:endParaRPr lang="en-US" sz="2200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b="1" i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ad>
                        <m:radPr>
                          <m:degHide m:val="on"/>
                          <m:ctrlP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𝐱</m:t>
                          </m:r>
                        </m:e>
                      </m:rad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𝟏𝟔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: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𝟐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𝟓</m:t>
                      </m:r>
                    </m:oMath>
                  </m:oMathPara>
                </a14:m>
                <a:endParaRPr lang="en-US" sz="2200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ad>
                        <m:radPr>
                          <m:degHide m:val="on"/>
                          <m:ctrlPr>
                            <a:rPr lang="en-US" sz="2200" b="1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200" b="1" i="0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  <a:cs typeface="Times New Roman" panose="02020603050405020304" pitchFamily="18" charset="0"/>
                            </a:rPr>
                            <m:t>𝐱</m:t>
                          </m:r>
                        </m:e>
                      </m:rad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=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𝟔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,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𝟒</m:t>
                      </m:r>
                    </m:oMath>
                  </m:oMathPara>
                </a14:m>
                <a:endParaRPr lang="en-US" sz="2200" b="1" dirty="0">
                  <a:latin typeface="Cambria Math" panose="020405030504060302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⇒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𝐱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≈</m:t>
                      </m:r>
                      <m:r>
                        <a:rPr lang="en-US" sz="2200" b="1" i="0" smtClean="0">
                          <a:latin typeface="Cambria Math" panose="02040503050406030204" pitchFamily="18" charset="0"/>
                          <a:ea typeface="Cambria Math" panose="02040503050406030204" pitchFamily="18" charset="0"/>
                          <a:cs typeface="Times New Roman" panose="02020603050405020304" pitchFamily="18" charset="0"/>
                        </a:rPr>
                        <m:t>𝟒𝟏</m:t>
                      </m:r>
                    </m:oMath>
                  </m:oMathPara>
                </a14:m>
                <a:endParaRPr lang="en-US" sz="2200" b="1" dirty="0">
                  <a:latin typeface="Times New Roman" panose="02020603050405020304" pitchFamily="18" charset="0"/>
                  <a:ea typeface="Cambria Math" panose="02040503050406030204" pitchFamily="18" charset="0"/>
                  <a:cs typeface="Times New Roman" panose="02020603050405020304" pitchFamily="18" charset="0"/>
                </a:endParaRPr>
              </a:p>
              <a:p>
                <a:pPr algn="just"/>
                <a:r>
                  <a:rPr lang="en-US" sz="2200" b="1" dirty="0" err="1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Vậy</a:t>
                </a:r>
                <a:r>
                  <a:rPr lang="en-US" sz="2200" b="1" dirty="0">
                    <a:latin typeface="Times New Roman" panose="02020603050405020304" pitchFamily="18" charset="0"/>
                    <a:ea typeface="Cambria Math" panose="020405030504060302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tuổi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đàn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được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năm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tháng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mỗi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ngày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phải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cần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khoảng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41kg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thức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ăn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cho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đàn</a:t>
                </a:r>
                <a:r>
                  <a:rPr lang="en-US" sz="22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2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</a:t>
                </a:r>
                <a:endParaRPr lang="en-US" sz="22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A6F1CD23-FEFD-41A9-8190-3820239016A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808" y="71488"/>
                <a:ext cx="8686799" cy="6596229"/>
              </a:xfrm>
              <a:prstGeom prst="rect">
                <a:avLst/>
              </a:prstGeom>
              <a:blipFill>
                <a:blip r:embed="rId2"/>
                <a:stretch>
                  <a:fillRect l="-912" t="-647" r="-912" b="-924"/>
                </a:stretch>
              </a:blipFill>
            </p:spPr>
            <p:txBody>
              <a:bodyPr/>
              <a:lstStyle/>
              <a:p>
                <a:r>
                  <a:rPr lang="vi-VN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851775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2515</TotalTime>
  <Words>2508</Words>
  <Application>Microsoft Office PowerPoint</Application>
  <PresentationFormat>Widescreen</PresentationFormat>
  <Paragraphs>258</Paragraphs>
  <Slides>33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4" baseType="lpstr">
      <vt:lpstr>.VnTime</vt:lpstr>
      <vt:lpstr>Arial</vt:lpstr>
      <vt:lpstr>Calibri</vt:lpstr>
      <vt:lpstr>Cambria Math</vt:lpstr>
      <vt:lpstr>MS Song</vt:lpstr>
      <vt:lpstr>Symbol</vt:lpstr>
      <vt:lpstr>Times New Roman</vt:lpstr>
      <vt:lpstr>Trebuchet MS</vt:lpstr>
      <vt:lpstr>Wingdings</vt:lpstr>
      <vt:lpstr>Wingdings 3</vt:lpstr>
      <vt:lpstr>Facet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Lê Duy Tân</dc:creator>
  <cp:lastModifiedBy>asus</cp:lastModifiedBy>
  <cp:revision>130</cp:revision>
  <dcterms:created xsi:type="dcterms:W3CDTF">2021-09-17T11:41:47Z</dcterms:created>
  <dcterms:modified xsi:type="dcterms:W3CDTF">2021-10-15T12:52:29Z</dcterms:modified>
</cp:coreProperties>
</file>